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35"/>
  </p:notesMasterIdLst>
  <p:handoutMasterIdLst>
    <p:handoutMasterId r:id="rId36"/>
  </p:handoutMasterIdLst>
  <p:sldIdLst>
    <p:sldId id="308" r:id="rId3"/>
    <p:sldId id="261" r:id="rId4"/>
    <p:sldId id="274" r:id="rId5"/>
    <p:sldId id="340" r:id="rId6"/>
    <p:sldId id="311" r:id="rId7"/>
    <p:sldId id="343" r:id="rId8"/>
    <p:sldId id="353" r:id="rId9"/>
    <p:sldId id="285" r:id="rId10"/>
    <p:sldId id="351" r:id="rId11"/>
    <p:sldId id="352" r:id="rId12"/>
    <p:sldId id="313" r:id="rId13"/>
    <p:sldId id="330" r:id="rId14"/>
    <p:sldId id="341" r:id="rId15"/>
    <p:sldId id="347" r:id="rId16"/>
    <p:sldId id="344" r:id="rId17"/>
    <p:sldId id="331" r:id="rId18"/>
    <p:sldId id="332" r:id="rId19"/>
    <p:sldId id="333" r:id="rId20"/>
    <p:sldId id="354" r:id="rId21"/>
    <p:sldId id="348" r:id="rId22"/>
    <p:sldId id="335" r:id="rId23"/>
    <p:sldId id="327" r:id="rId24"/>
    <p:sldId id="336" r:id="rId25"/>
    <p:sldId id="350" r:id="rId26"/>
    <p:sldId id="319" r:id="rId27"/>
    <p:sldId id="320" r:id="rId28"/>
    <p:sldId id="321" r:id="rId29"/>
    <p:sldId id="322" r:id="rId30"/>
    <p:sldId id="349" r:id="rId31"/>
    <p:sldId id="338" r:id="rId32"/>
    <p:sldId id="339" r:id="rId33"/>
    <p:sldId id="306" r:id="rId3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758">
          <p15:clr>
            <a:srgbClr val="A4A3A4"/>
          </p15:clr>
        </p15:guide>
        <p15:guide id="3" orient="horz" pos="2737">
          <p15:clr>
            <a:srgbClr val="A4A3A4"/>
          </p15:clr>
        </p15:guide>
        <p15:guide id="4" orient="horz" pos="2974">
          <p15:clr>
            <a:srgbClr val="A4A3A4"/>
          </p15:clr>
        </p15:guide>
        <p15:guide id="5" orient="horz" pos="2879">
          <p15:clr>
            <a:srgbClr val="A4A3A4"/>
          </p15:clr>
        </p15:guide>
        <p15:guide id="6" orient="horz" pos="3191">
          <p15:clr>
            <a:srgbClr val="A4A3A4"/>
          </p15:clr>
        </p15:guide>
        <p15:guide id="7" pos="2880">
          <p15:clr>
            <a:srgbClr val="A4A3A4"/>
          </p15:clr>
        </p15:guide>
        <p15:guide id="8" pos="5669">
          <p15:clr>
            <a:srgbClr val="A4A3A4"/>
          </p15:clr>
        </p15:guide>
        <p15:guide id="9" pos="392">
          <p15:clr>
            <a:srgbClr val="A4A3A4"/>
          </p15:clr>
        </p15:guide>
        <p15:guide id="10" pos="92">
          <p15:clr>
            <a:srgbClr val="A4A3A4"/>
          </p15:clr>
        </p15:guide>
        <p15:guide id="11" pos="537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nda Whitteaker-Hanson" initials="LW" lastIdx="10" clrIdx="0"/>
  <p:cmAuthor id="1" name="Malmström, Magnus" initials="MM" lastIdx="3" clrIdx="1"/>
  <p:cmAuthor id="2" name="Ivan Aramayo" initials="IA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397A"/>
    <a:srgbClr val="4B9BF9"/>
    <a:srgbClr val="084586"/>
    <a:srgbClr val="B0CCEA"/>
    <a:srgbClr val="005699"/>
    <a:srgbClr val="0742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05" autoAdjust="0"/>
    <p:restoredTop sz="95335" autoAdjust="0"/>
  </p:normalViewPr>
  <p:slideViewPr>
    <p:cSldViewPr snapToGrid="0">
      <p:cViewPr varScale="1">
        <p:scale>
          <a:sx n="151" d="100"/>
          <a:sy n="151" d="100"/>
        </p:scale>
        <p:origin x="528" y="192"/>
      </p:cViewPr>
      <p:guideLst>
        <p:guide orient="horz" pos="1620"/>
        <p:guide orient="horz" pos="758"/>
        <p:guide orient="horz" pos="2737"/>
        <p:guide orient="horz" pos="2974"/>
        <p:guide orient="horz" pos="2879"/>
        <p:guide orient="horz" pos="3191"/>
        <p:guide pos="2880"/>
        <p:guide pos="5669"/>
        <p:guide pos="392"/>
        <p:guide pos="92"/>
        <p:guide pos="537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10" d="100"/>
          <a:sy n="110" d="100"/>
        </p:scale>
        <p:origin x="-432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2EB010-360C-7044-8AF9-175A0B1BEA43}" type="doc">
      <dgm:prSet loTypeId="urn:microsoft.com/office/officeart/2005/8/layout/defaul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DB0030-55F2-A141-BB1A-1A1B0972636A}">
      <dgm:prSet phldrT="[Text]" custT="1"/>
      <dgm:spPr>
        <a:solidFill>
          <a:srgbClr val="00A0D0"/>
        </a:solidFill>
      </dgm:spPr>
      <dgm:t>
        <a:bodyPr/>
        <a:lstStyle/>
        <a:p>
          <a:r>
            <a:rPr lang="en-US" sz="1000" dirty="0"/>
            <a:t>Secure Manufacturing experience since 1964</a:t>
          </a:r>
        </a:p>
      </dgm:t>
    </dgm:pt>
    <dgm:pt modelId="{412D3775-3F53-F14F-AE00-13C5E01FAED4}" type="parTrans" cxnId="{4B2B4CF3-0986-4D43-AB96-A4437C33E126}">
      <dgm:prSet/>
      <dgm:spPr/>
      <dgm:t>
        <a:bodyPr/>
        <a:lstStyle/>
        <a:p>
          <a:endParaRPr lang="en-US" sz="1000"/>
        </a:p>
      </dgm:t>
    </dgm:pt>
    <dgm:pt modelId="{8C22DE30-C97D-E342-99C6-C28B16F3735C}" type="sibTrans" cxnId="{4B2B4CF3-0986-4D43-AB96-A4437C33E126}">
      <dgm:prSet/>
      <dgm:spPr/>
      <dgm:t>
        <a:bodyPr/>
        <a:lstStyle/>
        <a:p>
          <a:endParaRPr lang="en-US" sz="1000"/>
        </a:p>
      </dgm:t>
    </dgm:pt>
    <dgm:pt modelId="{65E0801A-14B4-6D41-925B-2132ED6056A6}">
      <dgm:prSet phldrT="[Text]" custT="1"/>
      <dgm:spPr>
        <a:solidFill>
          <a:srgbClr val="00A0D0"/>
        </a:solidFill>
      </dgm:spPr>
      <dgm:t>
        <a:bodyPr/>
        <a:lstStyle/>
        <a:p>
          <a:r>
            <a:rPr lang="en-US" sz="1000" dirty="0"/>
            <a:t>High quality </a:t>
          </a:r>
          <a:br>
            <a:rPr lang="en-US" sz="1000" dirty="0"/>
          </a:br>
          <a:r>
            <a:rPr lang="en-US" sz="1000" dirty="0"/>
            <a:t>level ISO 9001-2008</a:t>
          </a:r>
        </a:p>
      </dgm:t>
    </dgm:pt>
    <dgm:pt modelId="{F11C7562-5941-DE4E-8560-39790508B53C}" type="parTrans" cxnId="{053DBD56-61ED-3B49-9399-5D15932C79B0}">
      <dgm:prSet/>
      <dgm:spPr/>
      <dgm:t>
        <a:bodyPr/>
        <a:lstStyle/>
        <a:p>
          <a:endParaRPr lang="en-US" sz="1000"/>
        </a:p>
      </dgm:t>
    </dgm:pt>
    <dgm:pt modelId="{AF2C88F7-AA37-7E41-A004-7197D9A35A17}" type="sibTrans" cxnId="{053DBD56-61ED-3B49-9399-5D15932C79B0}">
      <dgm:prSet/>
      <dgm:spPr/>
      <dgm:t>
        <a:bodyPr/>
        <a:lstStyle/>
        <a:p>
          <a:endParaRPr lang="en-US" sz="1000"/>
        </a:p>
      </dgm:t>
    </dgm:pt>
    <dgm:pt modelId="{BF4E12A9-4956-484A-8346-33BAD1F4C780}">
      <dgm:prSet phldrT="[Text]" custT="1"/>
      <dgm:spPr>
        <a:solidFill>
          <a:srgbClr val="00A0D0"/>
        </a:solidFill>
      </dgm:spPr>
      <dgm:t>
        <a:bodyPr/>
        <a:lstStyle/>
        <a:p>
          <a:r>
            <a:rPr lang="en-US" sz="1000" dirty="0"/>
            <a:t>Mobile Access</a:t>
          </a:r>
          <a:r>
            <a:rPr lang="en-US" sz="1000" dirty="0">
              <a:latin typeface="Verdana"/>
              <a:ea typeface="Verdana"/>
              <a:cs typeface="Verdana"/>
            </a:rPr>
            <a:t>®,</a:t>
          </a:r>
          <a:endParaRPr lang="en-US" sz="1000" dirty="0"/>
        </a:p>
        <a:p>
          <a:r>
            <a:rPr lang="en-US" sz="1000" dirty="0"/>
            <a:t>Powered by </a:t>
          </a:r>
          <a:br>
            <a:rPr lang="en-US" sz="1000" dirty="0"/>
          </a:br>
          <a:r>
            <a:rPr lang="en-US" sz="1000" dirty="0"/>
            <a:t>Seos</a:t>
          </a:r>
          <a:r>
            <a:rPr lang="en-US" sz="1000" dirty="0">
              <a:latin typeface="Verdana"/>
              <a:ea typeface="Verdana"/>
              <a:cs typeface="Verdana"/>
            </a:rPr>
            <a:t>®</a:t>
          </a:r>
          <a:endParaRPr lang="en-US" sz="1000" dirty="0"/>
        </a:p>
      </dgm:t>
    </dgm:pt>
    <dgm:pt modelId="{7CA83D2D-8C70-014C-865F-81EFF6CED50A}" type="parTrans" cxnId="{2FB15E9F-5915-3E49-AD0F-2941ED00AB28}">
      <dgm:prSet/>
      <dgm:spPr/>
      <dgm:t>
        <a:bodyPr/>
        <a:lstStyle/>
        <a:p>
          <a:endParaRPr lang="en-US" sz="1000"/>
        </a:p>
      </dgm:t>
    </dgm:pt>
    <dgm:pt modelId="{D670F713-8E21-634D-9EC8-A79E89601793}" type="sibTrans" cxnId="{2FB15E9F-5915-3E49-AD0F-2941ED00AB28}">
      <dgm:prSet/>
      <dgm:spPr/>
      <dgm:t>
        <a:bodyPr/>
        <a:lstStyle/>
        <a:p>
          <a:endParaRPr lang="en-US" sz="1000"/>
        </a:p>
      </dgm:t>
    </dgm:pt>
    <dgm:pt modelId="{8B97FBC6-4365-6E4D-BA87-DD77EA6D6B91}">
      <dgm:prSet phldrT="[Text]" custT="1"/>
      <dgm:spPr>
        <a:solidFill>
          <a:srgbClr val="00A0D0"/>
        </a:solidFill>
      </dgm:spPr>
      <dgm:t>
        <a:bodyPr/>
        <a:lstStyle/>
        <a:p>
          <a:r>
            <a:rPr lang="en-US" sz="1000" dirty="0"/>
            <a:t>Global sales, </a:t>
          </a:r>
          <a:br>
            <a:rPr lang="en-US" sz="1000" dirty="0"/>
          </a:br>
          <a:r>
            <a:rPr lang="en-US" sz="1000" dirty="0"/>
            <a:t>service network </a:t>
          </a:r>
          <a:br>
            <a:rPr lang="en-US" sz="1000" dirty="0"/>
          </a:br>
          <a:r>
            <a:rPr lang="en-US" sz="1000" dirty="0"/>
            <a:t>and local technical support</a:t>
          </a:r>
        </a:p>
      </dgm:t>
    </dgm:pt>
    <dgm:pt modelId="{1096234E-23AE-3B41-8422-2DBBF0A2BDA9}" type="parTrans" cxnId="{7399AB89-1010-A54C-AF6E-C099BF4A38FB}">
      <dgm:prSet/>
      <dgm:spPr/>
      <dgm:t>
        <a:bodyPr/>
        <a:lstStyle/>
        <a:p>
          <a:endParaRPr lang="en-US" sz="1000"/>
        </a:p>
      </dgm:t>
    </dgm:pt>
    <dgm:pt modelId="{43637C18-CD5D-DB47-899A-62D981724A61}" type="sibTrans" cxnId="{7399AB89-1010-A54C-AF6E-C099BF4A38FB}">
      <dgm:prSet/>
      <dgm:spPr/>
      <dgm:t>
        <a:bodyPr/>
        <a:lstStyle/>
        <a:p>
          <a:endParaRPr lang="en-US" sz="1000"/>
        </a:p>
      </dgm:t>
    </dgm:pt>
    <dgm:pt modelId="{93430C3D-E31C-1C45-AA86-0129AF3237C0}">
      <dgm:prSet phldrT="[Text]" custT="1"/>
      <dgm:spPr>
        <a:solidFill>
          <a:srgbClr val="00A0D0"/>
        </a:solidFill>
      </dgm:spPr>
      <dgm:t>
        <a:bodyPr/>
        <a:lstStyle/>
        <a:p>
          <a:r>
            <a:rPr lang="en-US" sz="1000" dirty="0"/>
            <a:t>Warranties</a:t>
          </a:r>
        </a:p>
      </dgm:t>
    </dgm:pt>
    <dgm:pt modelId="{D31027BB-589A-8B49-A258-980B3463B1FC}" type="parTrans" cxnId="{8F200E91-BC4D-0D44-A652-5FCF1B5DDAD9}">
      <dgm:prSet/>
      <dgm:spPr/>
      <dgm:t>
        <a:bodyPr/>
        <a:lstStyle/>
        <a:p>
          <a:endParaRPr lang="en-US" sz="1000"/>
        </a:p>
      </dgm:t>
    </dgm:pt>
    <dgm:pt modelId="{B113E8FD-9787-764E-828B-01005DDD5949}" type="sibTrans" cxnId="{8F200E91-BC4D-0D44-A652-5FCF1B5DDAD9}">
      <dgm:prSet/>
      <dgm:spPr/>
      <dgm:t>
        <a:bodyPr/>
        <a:lstStyle/>
        <a:p>
          <a:endParaRPr lang="en-US" sz="1000"/>
        </a:p>
      </dgm:t>
    </dgm:pt>
    <dgm:pt modelId="{392A986D-C627-B74A-A7BD-4E0877E6D1E9}" type="pres">
      <dgm:prSet presAssocID="{6D2EB010-360C-7044-8AF9-175A0B1BEA43}" presName="diagram" presStyleCnt="0">
        <dgm:presLayoutVars>
          <dgm:dir/>
          <dgm:resizeHandles val="exact"/>
        </dgm:presLayoutVars>
      </dgm:prSet>
      <dgm:spPr/>
    </dgm:pt>
    <dgm:pt modelId="{4CAEE3B0-39DD-9545-9FAA-B4CF347E2D04}" type="pres">
      <dgm:prSet presAssocID="{31DB0030-55F2-A141-BB1A-1A1B0972636A}" presName="node" presStyleLbl="node1" presStyleIdx="0" presStyleCnt="5" custScaleX="69827" custScaleY="108523">
        <dgm:presLayoutVars>
          <dgm:bulletEnabled val="1"/>
        </dgm:presLayoutVars>
      </dgm:prSet>
      <dgm:spPr/>
    </dgm:pt>
    <dgm:pt modelId="{2ECE50D0-5C3D-884A-9C68-5C609E735DC6}" type="pres">
      <dgm:prSet presAssocID="{8C22DE30-C97D-E342-99C6-C28B16F3735C}" presName="sibTrans" presStyleCnt="0"/>
      <dgm:spPr/>
    </dgm:pt>
    <dgm:pt modelId="{570A4825-43C0-6B43-A1D1-37A64C2D489E}" type="pres">
      <dgm:prSet presAssocID="{65E0801A-14B4-6D41-925B-2132ED6056A6}" presName="node" presStyleLbl="node1" presStyleIdx="1" presStyleCnt="5" custScaleX="69827" custScaleY="108523">
        <dgm:presLayoutVars>
          <dgm:bulletEnabled val="1"/>
        </dgm:presLayoutVars>
      </dgm:prSet>
      <dgm:spPr/>
    </dgm:pt>
    <dgm:pt modelId="{9698FEF7-1993-F74C-A068-B2BD2AE0C254}" type="pres">
      <dgm:prSet presAssocID="{AF2C88F7-AA37-7E41-A004-7197D9A35A17}" presName="sibTrans" presStyleCnt="0"/>
      <dgm:spPr/>
    </dgm:pt>
    <dgm:pt modelId="{50692967-FDA8-D744-81BB-C9C81E8490D2}" type="pres">
      <dgm:prSet presAssocID="{93430C3D-E31C-1C45-AA86-0129AF3237C0}" presName="node" presStyleLbl="node1" presStyleIdx="2" presStyleCnt="5" custScaleX="69827" custScaleY="108523">
        <dgm:presLayoutVars>
          <dgm:bulletEnabled val="1"/>
        </dgm:presLayoutVars>
      </dgm:prSet>
      <dgm:spPr/>
    </dgm:pt>
    <dgm:pt modelId="{43A7ED70-D475-F446-95CD-51E4BBEE3484}" type="pres">
      <dgm:prSet presAssocID="{B113E8FD-9787-764E-828B-01005DDD5949}" presName="sibTrans" presStyleCnt="0"/>
      <dgm:spPr/>
    </dgm:pt>
    <dgm:pt modelId="{FF56EE10-F431-9445-952E-9C3F9EB9349C}" type="pres">
      <dgm:prSet presAssocID="{BF4E12A9-4956-484A-8346-33BAD1F4C780}" presName="node" presStyleLbl="node1" presStyleIdx="3" presStyleCnt="5" custScaleX="69827" custScaleY="108523">
        <dgm:presLayoutVars>
          <dgm:bulletEnabled val="1"/>
        </dgm:presLayoutVars>
      </dgm:prSet>
      <dgm:spPr/>
    </dgm:pt>
    <dgm:pt modelId="{036379B9-8182-814D-B9D3-DAFE5CD13E1F}" type="pres">
      <dgm:prSet presAssocID="{D670F713-8E21-634D-9EC8-A79E89601793}" presName="sibTrans" presStyleCnt="0"/>
      <dgm:spPr/>
    </dgm:pt>
    <dgm:pt modelId="{CFB7CB7F-A4CD-104E-B2B9-1C6D06F07861}" type="pres">
      <dgm:prSet presAssocID="{8B97FBC6-4365-6E4D-BA87-DD77EA6D6B91}" presName="node" presStyleLbl="node1" presStyleIdx="4" presStyleCnt="5" custScaleX="69827" custScaleY="108523">
        <dgm:presLayoutVars>
          <dgm:bulletEnabled val="1"/>
        </dgm:presLayoutVars>
      </dgm:prSet>
      <dgm:spPr/>
    </dgm:pt>
  </dgm:ptLst>
  <dgm:cxnLst>
    <dgm:cxn modelId="{56F15908-F32D-BC4A-88B4-6BAF1B002345}" type="presOf" srcId="{6D2EB010-360C-7044-8AF9-175A0B1BEA43}" destId="{392A986D-C627-B74A-A7BD-4E0877E6D1E9}" srcOrd="0" destOrd="0" presId="urn:microsoft.com/office/officeart/2005/8/layout/default"/>
    <dgm:cxn modelId="{45D05D25-8640-FD46-A6A0-9A760961C613}" type="presOf" srcId="{BF4E12A9-4956-484A-8346-33BAD1F4C780}" destId="{FF56EE10-F431-9445-952E-9C3F9EB9349C}" srcOrd="0" destOrd="0" presId="urn:microsoft.com/office/officeart/2005/8/layout/default"/>
    <dgm:cxn modelId="{C2D3513D-1531-DD4C-9493-66CB4A783277}" type="presOf" srcId="{65E0801A-14B4-6D41-925B-2132ED6056A6}" destId="{570A4825-43C0-6B43-A1D1-37A64C2D489E}" srcOrd="0" destOrd="0" presId="urn:microsoft.com/office/officeart/2005/8/layout/default"/>
    <dgm:cxn modelId="{053DBD56-61ED-3B49-9399-5D15932C79B0}" srcId="{6D2EB010-360C-7044-8AF9-175A0B1BEA43}" destId="{65E0801A-14B4-6D41-925B-2132ED6056A6}" srcOrd="1" destOrd="0" parTransId="{F11C7562-5941-DE4E-8560-39790508B53C}" sibTransId="{AF2C88F7-AA37-7E41-A004-7197D9A35A17}"/>
    <dgm:cxn modelId="{7399AB89-1010-A54C-AF6E-C099BF4A38FB}" srcId="{6D2EB010-360C-7044-8AF9-175A0B1BEA43}" destId="{8B97FBC6-4365-6E4D-BA87-DD77EA6D6B91}" srcOrd="4" destOrd="0" parTransId="{1096234E-23AE-3B41-8422-2DBBF0A2BDA9}" sibTransId="{43637C18-CD5D-DB47-899A-62D981724A61}"/>
    <dgm:cxn modelId="{8F200E91-BC4D-0D44-A652-5FCF1B5DDAD9}" srcId="{6D2EB010-360C-7044-8AF9-175A0B1BEA43}" destId="{93430C3D-E31C-1C45-AA86-0129AF3237C0}" srcOrd="2" destOrd="0" parTransId="{D31027BB-589A-8B49-A258-980B3463B1FC}" sibTransId="{B113E8FD-9787-764E-828B-01005DDD5949}"/>
    <dgm:cxn modelId="{2FB15E9F-5915-3E49-AD0F-2941ED00AB28}" srcId="{6D2EB010-360C-7044-8AF9-175A0B1BEA43}" destId="{BF4E12A9-4956-484A-8346-33BAD1F4C780}" srcOrd="3" destOrd="0" parTransId="{7CA83D2D-8C70-014C-865F-81EFF6CED50A}" sibTransId="{D670F713-8E21-634D-9EC8-A79E89601793}"/>
    <dgm:cxn modelId="{FCF3EEBF-2D35-9E4E-96E9-BD4D0C7C7286}" type="presOf" srcId="{8B97FBC6-4365-6E4D-BA87-DD77EA6D6B91}" destId="{CFB7CB7F-A4CD-104E-B2B9-1C6D06F07861}" srcOrd="0" destOrd="0" presId="urn:microsoft.com/office/officeart/2005/8/layout/default"/>
    <dgm:cxn modelId="{647936C5-4CF5-004F-AB38-5CBF39A08F48}" type="presOf" srcId="{31DB0030-55F2-A141-BB1A-1A1B0972636A}" destId="{4CAEE3B0-39DD-9545-9FAA-B4CF347E2D04}" srcOrd="0" destOrd="0" presId="urn:microsoft.com/office/officeart/2005/8/layout/default"/>
    <dgm:cxn modelId="{5E622AD8-2E66-3B46-A20D-B251D140C6AA}" type="presOf" srcId="{93430C3D-E31C-1C45-AA86-0129AF3237C0}" destId="{50692967-FDA8-D744-81BB-C9C81E8490D2}" srcOrd="0" destOrd="0" presId="urn:microsoft.com/office/officeart/2005/8/layout/default"/>
    <dgm:cxn modelId="{4B2B4CF3-0986-4D43-AB96-A4437C33E126}" srcId="{6D2EB010-360C-7044-8AF9-175A0B1BEA43}" destId="{31DB0030-55F2-A141-BB1A-1A1B0972636A}" srcOrd="0" destOrd="0" parTransId="{412D3775-3F53-F14F-AE00-13C5E01FAED4}" sibTransId="{8C22DE30-C97D-E342-99C6-C28B16F3735C}"/>
    <dgm:cxn modelId="{143A113F-EF03-754E-8257-27790671B8D1}" type="presParOf" srcId="{392A986D-C627-B74A-A7BD-4E0877E6D1E9}" destId="{4CAEE3B0-39DD-9545-9FAA-B4CF347E2D04}" srcOrd="0" destOrd="0" presId="urn:microsoft.com/office/officeart/2005/8/layout/default"/>
    <dgm:cxn modelId="{74CAB553-B5A8-CD4A-9DEE-0D87DBC0262A}" type="presParOf" srcId="{392A986D-C627-B74A-A7BD-4E0877E6D1E9}" destId="{2ECE50D0-5C3D-884A-9C68-5C609E735DC6}" srcOrd="1" destOrd="0" presId="urn:microsoft.com/office/officeart/2005/8/layout/default"/>
    <dgm:cxn modelId="{44514665-5FEA-F147-9610-00C5CCA1D7AC}" type="presParOf" srcId="{392A986D-C627-B74A-A7BD-4E0877E6D1E9}" destId="{570A4825-43C0-6B43-A1D1-37A64C2D489E}" srcOrd="2" destOrd="0" presId="urn:microsoft.com/office/officeart/2005/8/layout/default"/>
    <dgm:cxn modelId="{05F7D2A8-2B34-1248-8EBE-71D5DE8C4526}" type="presParOf" srcId="{392A986D-C627-B74A-A7BD-4E0877E6D1E9}" destId="{9698FEF7-1993-F74C-A068-B2BD2AE0C254}" srcOrd="3" destOrd="0" presId="urn:microsoft.com/office/officeart/2005/8/layout/default"/>
    <dgm:cxn modelId="{747C0038-7E4D-134B-B5E1-E289FA83A5CE}" type="presParOf" srcId="{392A986D-C627-B74A-A7BD-4E0877E6D1E9}" destId="{50692967-FDA8-D744-81BB-C9C81E8490D2}" srcOrd="4" destOrd="0" presId="urn:microsoft.com/office/officeart/2005/8/layout/default"/>
    <dgm:cxn modelId="{D2FEFDB6-6EBD-404E-A5DA-E21A5970265A}" type="presParOf" srcId="{392A986D-C627-B74A-A7BD-4E0877E6D1E9}" destId="{43A7ED70-D475-F446-95CD-51E4BBEE3484}" srcOrd="5" destOrd="0" presId="urn:microsoft.com/office/officeart/2005/8/layout/default"/>
    <dgm:cxn modelId="{1F4D360A-45F5-4748-A62B-C5193FB0A5FF}" type="presParOf" srcId="{392A986D-C627-B74A-A7BD-4E0877E6D1E9}" destId="{FF56EE10-F431-9445-952E-9C3F9EB9349C}" srcOrd="6" destOrd="0" presId="urn:microsoft.com/office/officeart/2005/8/layout/default"/>
    <dgm:cxn modelId="{85F37E08-E2DD-A740-A49B-8FBABEEB00A2}" type="presParOf" srcId="{392A986D-C627-B74A-A7BD-4E0877E6D1E9}" destId="{036379B9-8182-814D-B9D3-DAFE5CD13E1F}" srcOrd="7" destOrd="0" presId="urn:microsoft.com/office/officeart/2005/8/layout/default"/>
    <dgm:cxn modelId="{2156B3AA-B30B-D045-990F-3ADD560FADF5}" type="presParOf" srcId="{392A986D-C627-B74A-A7BD-4E0877E6D1E9}" destId="{CFB7CB7F-A4CD-104E-B2B9-1C6D06F07861}" srcOrd="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0691AF-2664-4EA2-A4BE-DCD67478DFA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24ED6C-BAF0-4235-A571-5B68BBB0BD62}">
      <dgm:prSet phldrT="[Text]"/>
      <dgm:spPr/>
      <dgm:t>
        <a:bodyPr/>
        <a:lstStyle/>
        <a:p>
          <a:r>
            <a:rPr lang="en-US" dirty="0"/>
            <a:t>HID Global only collects information which is required for service</a:t>
          </a:r>
        </a:p>
      </dgm:t>
    </dgm:pt>
    <dgm:pt modelId="{23B5B5BE-1509-41CC-87D8-1BFED08F4F4B}" type="parTrans" cxnId="{24EF0538-72E6-41E0-89E3-E012F30B2908}">
      <dgm:prSet/>
      <dgm:spPr/>
      <dgm:t>
        <a:bodyPr/>
        <a:lstStyle/>
        <a:p>
          <a:endParaRPr lang="en-US"/>
        </a:p>
      </dgm:t>
    </dgm:pt>
    <dgm:pt modelId="{F9B080A8-5FBC-41D3-8474-348BF48F3C63}" type="sibTrans" cxnId="{24EF0538-72E6-41E0-89E3-E012F30B2908}">
      <dgm:prSet/>
      <dgm:spPr/>
      <dgm:t>
        <a:bodyPr/>
        <a:lstStyle/>
        <a:p>
          <a:endParaRPr lang="en-US"/>
        </a:p>
      </dgm:t>
    </dgm:pt>
    <dgm:pt modelId="{E37AD548-49C0-40D7-9FB5-781BE39322E0}">
      <dgm:prSet phldrT="[Text]"/>
      <dgm:spPr/>
      <dgm:t>
        <a:bodyPr/>
        <a:lstStyle/>
        <a:p>
          <a:r>
            <a:rPr lang="en-US" dirty="0"/>
            <a:t>Ensure reciprocity: mutual information sharing</a:t>
          </a:r>
        </a:p>
      </dgm:t>
    </dgm:pt>
    <dgm:pt modelId="{A5D88A9D-3569-42B7-9441-DFD651207217}" type="parTrans" cxnId="{99A9F6FF-D231-4A3B-9222-EFF94DE49638}">
      <dgm:prSet/>
      <dgm:spPr/>
      <dgm:t>
        <a:bodyPr/>
        <a:lstStyle/>
        <a:p>
          <a:endParaRPr lang="en-US"/>
        </a:p>
      </dgm:t>
    </dgm:pt>
    <dgm:pt modelId="{6F1ECF16-C375-4B82-BF11-881E956ECF62}" type="sibTrans" cxnId="{99A9F6FF-D231-4A3B-9222-EFF94DE49638}">
      <dgm:prSet/>
      <dgm:spPr/>
      <dgm:t>
        <a:bodyPr/>
        <a:lstStyle/>
        <a:p>
          <a:endParaRPr lang="en-US"/>
        </a:p>
      </dgm:t>
    </dgm:pt>
    <dgm:pt modelId="{6A960BC7-6ED4-4A52-B24A-68A32AA31F25}">
      <dgm:prSet custT="1"/>
      <dgm:spPr/>
      <dgm:t>
        <a:bodyPr/>
        <a:lstStyle/>
        <a:p>
          <a:r>
            <a:rPr lang="en-US" sz="1600" dirty="0"/>
            <a:t>End-User: Name, Email for You to invite Your users</a:t>
          </a:r>
        </a:p>
      </dgm:t>
    </dgm:pt>
    <dgm:pt modelId="{EA227A81-6E85-40E4-9B2D-AF30F16C12BF}" type="parTrans" cxnId="{CA0BEB58-8BE1-4716-B050-08348D6BB45E}">
      <dgm:prSet/>
      <dgm:spPr/>
      <dgm:t>
        <a:bodyPr/>
        <a:lstStyle/>
        <a:p>
          <a:endParaRPr lang="en-US"/>
        </a:p>
      </dgm:t>
    </dgm:pt>
    <dgm:pt modelId="{B8718D86-74D0-4AB6-9B78-9F9DB5AB71F3}" type="sibTrans" cxnId="{CA0BEB58-8BE1-4716-B050-08348D6BB45E}">
      <dgm:prSet/>
      <dgm:spPr/>
      <dgm:t>
        <a:bodyPr/>
        <a:lstStyle/>
        <a:p>
          <a:endParaRPr lang="en-US"/>
        </a:p>
      </dgm:t>
    </dgm:pt>
    <dgm:pt modelId="{C79AD668-37DF-422F-8008-4B7204865A85}">
      <dgm:prSet custT="1"/>
      <dgm:spPr/>
      <dgm:t>
        <a:bodyPr/>
        <a:lstStyle/>
        <a:p>
          <a:r>
            <a:rPr lang="en-US" sz="1400" dirty="0"/>
            <a:t>Device make / model, app version to provide better service</a:t>
          </a:r>
        </a:p>
      </dgm:t>
    </dgm:pt>
    <dgm:pt modelId="{D87BF6F8-6D67-4FD9-9A02-DAEFEAECBF00}" type="parTrans" cxnId="{E19EBBCE-8FBA-4E22-80F8-F4021F777F35}">
      <dgm:prSet/>
      <dgm:spPr/>
      <dgm:t>
        <a:bodyPr/>
        <a:lstStyle/>
        <a:p>
          <a:endParaRPr lang="en-US"/>
        </a:p>
      </dgm:t>
    </dgm:pt>
    <dgm:pt modelId="{86671306-64AD-4121-952A-FED96041A921}" type="sibTrans" cxnId="{E19EBBCE-8FBA-4E22-80F8-F4021F777F35}">
      <dgm:prSet/>
      <dgm:spPr/>
      <dgm:t>
        <a:bodyPr/>
        <a:lstStyle/>
        <a:p>
          <a:endParaRPr lang="en-US"/>
        </a:p>
      </dgm:t>
    </dgm:pt>
    <dgm:pt modelId="{1492C91C-CE7F-4D14-89C6-0A47DE5696B9}">
      <dgm:prSet custT="1"/>
      <dgm:spPr/>
      <dgm:t>
        <a:bodyPr/>
        <a:lstStyle/>
        <a:p>
          <a:r>
            <a:rPr lang="en-US" sz="1800" dirty="0"/>
            <a:t>Informative and valid privacy policy </a:t>
          </a:r>
          <a:r>
            <a:rPr lang="en-US" sz="1400" dirty="0"/>
            <a:t>(option to accept or not accept)</a:t>
          </a:r>
        </a:p>
      </dgm:t>
    </dgm:pt>
    <dgm:pt modelId="{C4A097E0-33B3-4FD2-8E12-20A1AC5785F0}" type="parTrans" cxnId="{49C3BDC1-61FA-4935-83AF-689123FC9DF4}">
      <dgm:prSet/>
      <dgm:spPr/>
      <dgm:t>
        <a:bodyPr/>
        <a:lstStyle/>
        <a:p>
          <a:endParaRPr lang="en-US"/>
        </a:p>
      </dgm:t>
    </dgm:pt>
    <dgm:pt modelId="{CF04C241-5315-49EC-8D63-79F5ADBF2C0C}" type="sibTrans" cxnId="{49C3BDC1-61FA-4935-83AF-689123FC9DF4}">
      <dgm:prSet/>
      <dgm:spPr/>
      <dgm:t>
        <a:bodyPr/>
        <a:lstStyle/>
        <a:p>
          <a:endParaRPr lang="en-US"/>
        </a:p>
      </dgm:t>
    </dgm:pt>
    <dgm:pt modelId="{9C6A29AD-E8C0-4386-995D-BA7A296B0106}">
      <dgm:prSet custT="1"/>
      <dgm:spPr/>
      <dgm:t>
        <a:bodyPr/>
        <a:lstStyle/>
        <a:p>
          <a:r>
            <a:rPr lang="en-US" sz="1800" dirty="0"/>
            <a:t>Mutual exchange of information. You have access to the data in portal  </a:t>
          </a:r>
        </a:p>
      </dgm:t>
    </dgm:pt>
    <dgm:pt modelId="{6A2C302D-5439-44F6-9F90-2F528BB5FC7C}" type="parTrans" cxnId="{514A1828-F3DF-4F3B-BD08-0A174A0EEB5D}">
      <dgm:prSet/>
      <dgm:spPr/>
      <dgm:t>
        <a:bodyPr/>
        <a:lstStyle/>
        <a:p>
          <a:endParaRPr lang="en-US"/>
        </a:p>
      </dgm:t>
    </dgm:pt>
    <dgm:pt modelId="{C4D1C9C1-E851-49DA-80FE-397A5AF8D9CC}" type="sibTrans" cxnId="{514A1828-F3DF-4F3B-BD08-0A174A0EEB5D}">
      <dgm:prSet/>
      <dgm:spPr/>
      <dgm:t>
        <a:bodyPr/>
        <a:lstStyle/>
        <a:p>
          <a:endParaRPr lang="en-US"/>
        </a:p>
      </dgm:t>
    </dgm:pt>
    <dgm:pt modelId="{A032C162-E169-4859-85CA-C1CD9039A95B}">
      <dgm:prSet custT="1"/>
      <dgm:spPr/>
      <dgm:t>
        <a:bodyPr/>
        <a:lstStyle/>
        <a:p>
          <a:r>
            <a:rPr lang="en-US" sz="1800" dirty="0"/>
            <a:t>HID compliance to standards</a:t>
          </a:r>
        </a:p>
      </dgm:t>
    </dgm:pt>
    <dgm:pt modelId="{CD9F1B0A-DEB5-4237-B3C7-DE5A04B0C733}" type="parTrans" cxnId="{E13AB715-BDA5-4962-9171-97E59FDEFB42}">
      <dgm:prSet/>
      <dgm:spPr/>
      <dgm:t>
        <a:bodyPr/>
        <a:lstStyle/>
        <a:p>
          <a:endParaRPr lang="en-US"/>
        </a:p>
      </dgm:t>
    </dgm:pt>
    <dgm:pt modelId="{51B8166A-CF9C-478E-A37E-127F2621815D}" type="sibTrans" cxnId="{E13AB715-BDA5-4962-9171-97E59FDEFB42}">
      <dgm:prSet/>
      <dgm:spPr/>
      <dgm:t>
        <a:bodyPr/>
        <a:lstStyle/>
        <a:p>
          <a:endParaRPr lang="en-US"/>
        </a:p>
      </dgm:t>
    </dgm:pt>
    <dgm:pt modelId="{968BAAC2-5306-4D32-89FE-AC40DCE47C19}">
      <dgm:prSet/>
      <dgm:spPr/>
      <dgm:t>
        <a:bodyPr/>
        <a:lstStyle/>
        <a:p>
          <a:endParaRPr lang="en-US" sz="2100" dirty="0"/>
        </a:p>
      </dgm:t>
    </dgm:pt>
    <dgm:pt modelId="{F438D799-8000-4DC1-89FF-9835D90E87A5}" type="parTrans" cxnId="{FB25D339-AFE3-42B2-A9A1-B092759EABB8}">
      <dgm:prSet/>
      <dgm:spPr/>
      <dgm:t>
        <a:bodyPr/>
        <a:lstStyle/>
        <a:p>
          <a:endParaRPr lang="en-US"/>
        </a:p>
      </dgm:t>
    </dgm:pt>
    <dgm:pt modelId="{3118DAEA-45D5-4D66-AEF8-61717605DA44}" type="sibTrans" cxnId="{FB25D339-AFE3-42B2-A9A1-B092759EABB8}">
      <dgm:prSet/>
      <dgm:spPr/>
      <dgm:t>
        <a:bodyPr/>
        <a:lstStyle/>
        <a:p>
          <a:endParaRPr lang="en-US"/>
        </a:p>
      </dgm:t>
    </dgm:pt>
    <dgm:pt modelId="{0EB89BC0-BF70-4456-9F2B-F139691CBDB2}">
      <dgm:prSet/>
      <dgm:spPr/>
      <dgm:t>
        <a:bodyPr/>
        <a:lstStyle/>
        <a:p>
          <a:endParaRPr lang="en-US" sz="2100" dirty="0"/>
        </a:p>
      </dgm:t>
    </dgm:pt>
    <dgm:pt modelId="{7423BF92-B5C3-4292-A3A9-46C23D22041B}" type="parTrans" cxnId="{4CCF8BF1-F4EB-4CB9-9E04-80F56536F458}">
      <dgm:prSet/>
      <dgm:spPr/>
      <dgm:t>
        <a:bodyPr/>
        <a:lstStyle/>
        <a:p>
          <a:endParaRPr lang="en-US"/>
        </a:p>
      </dgm:t>
    </dgm:pt>
    <dgm:pt modelId="{3B2E5E49-4141-42AC-9321-286113FDE1E8}" type="sibTrans" cxnId="{4CCF8BF1-F4EB-4CB9-9E04-80F56536F458}">
      <dgm:prSet/>
      <dgm:spPr/>
      <dgm:t>
        <a:bodyPr/>
        <a:lstStyle/>
        <a:p>
          <a:endParaRPr lang="en-US"/>
        </a:p>
      </dgm:t>
    </dgm:pt>
    <dgm:pt modelId="{B50EBE4C-D996-4DF0-91C7-5EB911DF92A3}">
      <dgm:prSet custT="1"/>
      <dgm:spPr/>
      <dgm:t>
        <a:bodyPr/>
        <a:lstStyle/>
        <a:p>
          <a:r>
            <a:rPr lang="en-US" sz="1600" i="1" dirty="0"/>
            <a:t>No sensitive personal data is stored, such as financial or health care information </a:t>
          </a:r>
          <a:endParaRPr lang="en-US" sz="2000" dirty="0"/>
        </a:p>
      </dgm:t>
    </dgm:pt>
    <dgm:pt modelId="{889C0393-9D64-444B-A21B-7FD8DAA9AC70}" type="parTrans" cxnId="{A7E167BF-249F-4692-A659-AC7758586E1C}">
      <dgm:prSet/>
      <dgm:spPr/>
      <dgm:t>
        <a:bodyPr/>
        <a:lstStyle/>
        <a:p>
          <a:endParaRPr lang="en-US"/>
        </a:p>
      </dgm:t>
    </dgm:pt>
    <dgm:pt modelId="{DD3EDC49-5E29-4472-B532-1C111AE83AA9}" type="sibTrans" cxnId="{A7E167BF-249F-4692-A659-AC7758586E1C}">
      <dgm:prSet/>
      <dgm:spPr/>
      <dgm:t>
        <a:bodyPr/>
        <a:lstStyle/>
        <a:p>
          <a:endParaRPr lang="en-US"/>
        </a:p>
      </dgm:t>
    </dgm:pt>
    <dgm:pt modelId="{5A2E6C04-0830-4627-90CD-BF39D3CB1F8B}">
      <dgm:prSet custT="1"/>
      <dgm:spPr/>
      <dgm:t>
        <a:bodyPr/>
        <a:lstStyle/>
        <a:p>
          <a:r>
            <a:rPr lang="en-US" sz="1600" dirty="0"/>
            <a:t>Portal Administrators: Name, Email (User ID), password (stored encrypted), Phone Number only for Two Factor Authentication to log-in</a:t>
          </a:r>
        </a:p>
      </dgm:t>
    </dgm:pt>
    <dgm:pt modelId="{0568EF2F-C3C7-41B5-AB88-D65BCA944469}" type="parTrans" cxnId="{46DF2884-A8E0-40DA-AFD7-EF04E0077DC9}">
      <dgm:prSet/>
      <dgm:spPr/>
      <dgm:t>
        <a:bodyPr/>
        <a:lstStyle/>
        <a:p>
          <a:endParaRPr lang="en-US"/>
        </a:p>
      </dgm:t>
    </dgm:pt>
    <dgm:pt modelId="{362A594D-7F5A-4E35-967B-7CEB89392F8B}" type="sibTrans" cxnId="{46DF2884-A8E0-40DA-AFD7-EF04E0077DC9}">
      <dgm:prSet/>
      <dgm:spPr/>
      <dgm:t>
        <a:bodyPr/>
        <a:lstStyle/>
        <a:p>
          <a:endParaRPr lang="en-US"/>
        </a:p>
      </dgm:t>
    </dgm:pt>
    <dgm:pt modelId="{47B92415-E9AC-4B76-9068-08179D65A76F}" type="pres">
      <dgm:prSet presAssocID="{0A0691AF-2664-4EA2-A4BE-DCD67478DFAC}" presName="Name0" presStyleCnt="0">
        <dgm:presLayoutVars>
          <dgm:dir/>
          <dgm:animLvl val="lvl"/>
          <dgm:resizeHandles val="exact"/>
        </dgm:presLayoutVars>
      </dgm:prSet>
      <dgm:spPr/>
    </dgm:pt>
    <dgm:pt modelId="{469BD029-B007-4110-B00D-E6508F15673E}" type="pres">
      <dgm:prSet presAssocID="{DA24ED6C-BAF0-4235-A571-5B68BBB0BD62}" presName="composite" presStyleCnt="0"/>
      <dgm:spPr/>
    </dgm:pt>
    <dgm:pt modelId="{FCD77960-DA36-4DB2-9F80-DC370DB092CC}" type="pres">
      <dgm:prSet presAssocID="{DA24ED6C-BAF0-4235-A571-5B68BBB0BD62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B2120D10-6FE4-4E2F-B953-E4A287ABA7E5}" type="pres">
      <dgm:prSet presAssocID="{DA24ED6C-BAF0-4235-A571-5B68BBB0BD62}" presName="desTx" presStyleLbl="alignAccFollowNode1" presStyleIdx="0" presStyleCnt="2">
        <dgm:presLayoutVars>
          <dgm:bulletEnabled val="1"/>
        </dgm:presLayoutVars>
      </dgm:prSet>
      <dgm:spPr/>
    </dgm:pt>
    <dgm:pt modelId="{32081C15-08CC-47DF-A0D6-9F9C03F9500C}" type="pres">
      <dgm:prSet presAssocID="{F9B080A8-5FBC-41D3-8474-348BF48F3C63}" presName="space" presStyleCnt="0"/>
      <dgm:spPr/>
    </dgm:pt>
    <dgm:pt modelId="{A8E3F20C-AA2C-472A-8463-6A0E7D4533C3}" type="pres">
      <dgm:prSet presAssocID="{E37AD548-49C0-40D7-9FB5-781BE39322E0}" presName="composite" presStyleCnt="0"/>
      <dgm:spPr/>
    </dgm:pt>
    <dgm:pt modelId="{98ABA801-D6DA-4A37-9DBA-8C29C9FF863C}" type="pres">
      <dgm:prSet presAssocID="{E37AD548-49C0-40D7-9FB5-781BE39322E0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2EBF2446-2881-4158-A6EC-941B8C820E91}" type="pres">
      <dgm:prSet presAssocID="{E37AD548-49C0-40D7-9FB5-781BE39322E0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E13AB715-BDA5-4962-9171-97E59FDEFB42}" srcId="{E37AD548-49C0-40D7-9FB5-781BE39322E0}" destId="{A032C162-E169-4859-85CA-C1CD9039A95B}" srcOrd="2" destOrd="0" parTransId="{CD9F1B0A-DEB5-4237-B3C7-DE5A04B0C733}" sibTransId="{51B8166A-CF9C-478E-A37E-127F2621815D}"/>
    <dgm:cxn modelId="{5D627920-D320-496A-A0CA-4DF11BC724D9}" type="presOf" srcId="{E37AD548-49C0-40D7-9FB5-781BE39322E0}" destId="{98ABA801-D6DA-4A37-9DBA-8C29C9FF863C}" srcOrd="0" destOrd="0" presId="urn:microsoft.com/office/officeart/2005/8/layout/hList1"/>
    <dgm:cxn modelId="{514A1828-F3DF-4F3B-BD08-0A174A0EEB5D}" srcId="{E37AD548-49C0-40D7-9FB5-781BE39322E0}" destId="{9C6A29AD-E8C0-4386-995D-BA7A296B0106}" srcOrd="1" destOrd="0" parTransId="{6A2C302D-5439-44F6-9F90-2F528BB5FC7C}" sibTransId="{C4D1C9C1-E851-49DA-80FE-397A5AF8D9CC}"/>
    <dgm:cxn modelId="{24EF0538-72E6-41E0-89E3-E012F30B2908}" srcId="{0A0691AF-2664-4EA2-A4BE-DCD67478DFAC}" destId="{DA24ED6C-BAF0-4235-A571-5B68BBB0BD62}" srcOrd="0" destOrd="0" parTransId="{23B5B5BE-1509-41CC-87D8-1BFED08F4F4B}" sibTransId="{F9B080A8-5FBC-41D3-8474-348BF48F3C63}"/>
    <dgm:cxn modelId="{FB25D339-AFE3-42B2-A9A1-B092759EABB8}" srcId="{E37AD548-49C0-40D7-9FB5-781BE39322E0}" destId="{968BAAC2-5306-4D32-89FE-AC40DCE47C19}" srcOrd="4" destOrd="0" parTransId="{F438D799-8000-4DC1-89FF-9835D90E87A5}" sibTransId="{3118DAEA-45D5-4D66-AEF8-61717605DA44}"/>
    <dgm:cxn modelId="{ABC28D4E-22E0-44CD-9BA5-5DF70D3A535E}" type="presOf" srcId="{A032C162-E169-4859-85CA-C1CD9039A95B}" destId="{2EBF2446-2881-4158-A6EC-941B8C820E91}" srcOrd="0" destOrd="2" presId="urn:microsoft.com/office/officeart/2005/8/layout/hList1"/>
    <dgm:cxn modelId="{CA0BEB58-8BE1-4716-B050-08348D6BB45E}" srcId="{DA24ED6C-BAF0-4235-A571-5B68BBB0BD62}" destId="{6A960BC7-6ED4-4A52-B24A-68A32AA31F25}" srcOrd="0" destOrd="0" parTransId="{EA227A81-6E85-40E4-9B2D-AF30F16C12BF}" sibTransId="{B8718D86-74D0-4AB6-9B78-9F9DB5AB71F3}"/>
    <dgm:cxn modelId="{BB618659-D79C-410A-946E-500F318E169F}" type="presOf" srcId="{DA24ED6C-BAF0-4235-A571-5B68BBB0BD62}" destId="{FCD77960-DA36-4DB2-9F80-DC370DB092CC}" srcOrd="0" destOrd="0" presId="urn:microsoft.com/office/officeart/2005/8/layout/hList1"/>
    <dgm:cxn modelId="{F32C0E67-1B7E-4AFA-91BA-19C477143D8E}" type="presOf" srcId="{6A960BC7-6ED4-4A52-B24A-68A32AA31F25}" destId="{B2120D10-6FE4-4E2F-B953-E4A287ABA7E5}" srcOrd="0" destOrd="0" presId="urn:microsoft.com/office/officeart/2005/8/layout/hList1"/>
    <dgm:cxn modelId="{46DF2884-A8E0-40DA-AFD7-EF04E0077DC9}" srcId="{DA24ED6C-BAF0-4235-A571-5B68BBB0BD62}" destId="{5A2E6C04-0830-4627-90CD-BF39D3CB1F8B}" srcOrd="1" destOrd="0" parTransId="{0568EF2F-C3C7-41B5-AB88-D65BCA944469}" sibTransId="{362A594D-7F5A-4E35-967B-7CEB89392F8B}"/>
    <dgm:cxn modelId="{A7E167BF-249F-4692-A659-AC7758586E1C}" srcId="{DA24ED6C-BAF0-4235-A571-5B68BBB0BD62}" destId="{B50EBE4C-D996-4DF0-91C7-5EB911DF92A3}" srcOrd="2" destOrd="0" parTransId="{889C0393-9D64-444B-A21B-7FD8DAA9AC70}" sibTransId="{DD3EDC49-5E29-4472-B532-1C111AE83AA9}"/>
    <dgm:cxn modelId="{49C3BDC1-61FA-4935-83AF-689123FC9DF4}" srcId="{E37AD548-49C0-40D7-9FB5-781BE39322E0}" destId="{1492C91C-CE7F-4D14-89C6-0A47DE5696B9}" srcOrd="0" destOrd="0" parTransId="{C4A097E0-33B3-4FD2-8E12-20A1AC5785F0}" sibTransId="{CF04C241-5315-49EC-8D63-79F5ADBF2C0C}"/>
    <dgm:cxn modelId="{0BF692C3-A770-48FB-995A-58C9286302C0}" type="presOf" srcId="{5A2E6C04-0830-4627-90CD-BF39D3CB1F8B}" destId="{B2120D10-6FE4-4E2F-B953-E4A287ABA7E5}" srcOrd="0" destOrd="2" presId="urn:microsoft.com/office/officeart/2005/8/layout/hList1"/>
    <dgm:cxn modelId="{E19EBBCE-8FBA-4E22-80F8-F4021F777F35}" srcId="{6A960BC7-6ED4-4A52-B24A-68A32AA31F25}" destId="{C79AD668-37DF-422F-8008-4B7204865A85}" srcOrd="0" destOrd="0" parTransId="{D87BF6F8-6D67-4FD9-9A02-DAEFEAECBF00}" sibTransId="{86671306-64AD-4121-952A-FED96041A921}"/>
    <dgm:cxn modelId="{B6B26DD6-BE96-4968-A51C-1E57622E59B5}" type="presOf" srcId="{1492C91C-CE7F-4D14-89C6-0A47DE5696B9}" destId="{2EBF2446-2881-4158-A6EC-941B8C820E91}" srcOrd="0" destOrd="0" presId="urn:microsoft.com/office/officeart/2005/8/layout/hList1"/>
    <dgm:cxn modelId="{1D0932DE-695E-4AB7-B96B-4A364C0E5BC1}" type="presOf" srcId="{0EB89BC0-BF70-4456-9F2B-F139691CBDB2}" destId="{2EBF2446-2881-4158-A6EC-941B8C820E91}" srcOrd="0" destOrd="3" presId="urn:microsoft.com/office/officeart/2005/8/layout/hList1"/>
    <dgm:cxn modelId="{250603E0-44C4-45DA-A394-0FE6BDE01DAB}" type="presOf" srcId="{968BAAC2-5306-4D32-89FE-AC40DCE47C19}" destId="{2EBF2446-2881-4158-A6EC-941B8C820E91}" srcOrd="0" destOrd="4" presId="urn:microsoft.com/office/officeart/2005/8/layout/hList1"/>
    <dgm:cxn modelId="{8DD972E5-3DE8-43C0-BFFF-0529D18AE78F}" type="presOf" srcId="{B50EBE4C-D996-4DF0-91C7-5EB911DF92A3}" destId="{B2120D10-6FE4-4E2F-B953-E4A287ABA7E5}" srcOrd="0" destOrd="3" presId="urn:microsoft.com/office/officeart/2005/8/layout/hList1"/>
    <dgm:cxn modelId="{31D57EEA-BC1A-4E1F-B8E7-E7540EA9BC7A}" type="presOf" srcId="{9C6A29AD-E8C0-4386-995D-BA7A296B0106}" destId="{2EBF2446-2881-4158-A6EC-941B8C820E91}" srcOrd="0" destOrd="1" presId="urn:microsoft.com/office/officeart/2005/8/layout/hList1"/>
    <dgm:cxn modelId="{81F403EC-82F3-49FC-9EAF-CE81F17416FD}" type="presOf" srcId="{0A0691AF-2664-4EA2-A4BE-DCD67478DFAC}" destId="{47B92415-E9AC-4B76-9068-08179D65A76F}" srcOrd="0" destOrd="0" presId="urn:microsoft.com/office/officeart/2005/8/layout/hList1"/>
    <dgm:cxn modelId="{4CCF8BF1-F4EB-4CB9-9E04-80F56536F458}" srcId="{E37AD548-49C0-40D7-9FB5-781BE39322E0}" destId="{0EB89BC0-BF70-4456-9F2B-F139691CBDB2}" srcOrd="3" destOrd="0" parTransId="{7423BF92-B5C3-4292-A3A9-46C23D22041B}" sibTransId="{3B2E5E49-4141-42AC-9321-286113FDE1E8}"/>
    <dgm:cxn modelId="{7BDF34F6-59F8-40FF-80A5-C1945B233709}" type="presOf" srcId="{C79AD668-37DF-422F-8008-4B7204865A85}" destId="{B2120D10-6FE4-4E2F-B953-E4A287ABA7E5}" srcOrd="0" destOrd="1" presId="urn:microsoft.com/office/officeart/2005/8/layout/hList1"/>
    <dgm:cxn modelId="{99A9F6FF-D231-4A3B-9222-EFF94DE49638}" srcId="{0A0691AF-2664-4EA2-A4BE-DCD67478DFAC}" destId="{E37AD548-49C0-40D7-9FB5-781BE39322E0}" srcOrd="1" destOrd="0" parTransId="{A5D88A9D-3569-42B7-9441-DFD651207217}" sibTransId="{6F1ECF16-C375-4B82-BF11-881E956ECF62}"/>
    <dgm:cxn modelId="{BA0F0F62-C8BC-4BE5-8CEB-641179C346F5}" type="presParOf" srcId="{47B92415-E9AC-4B76-9068-08179D65A76F}" destId="{469BD029-B007-4110-B00D-E6508F15673E}" srcOrd="0" destOrd="0" presId="urn:microsoft.com/office/officeart/2005/8/layout/hList1"/>
    <dgm:cxn modelId="{FA8CE330-806D-4AE8-BBEF-170DD27BEA26}" type="presParOf" srcId="{469BD029-B007-4110-B00D-E6508F15673E}" destId="{FCD77960-DA36-4DB2-9F80-DC370DB092CC}" srcOrd="0" destOrd="0" presId="urn:microsoft.com/office/officeart/2005/8/layout/hList1"/>
    <dgm:cxn modelId="{0BAAF8D9-D515-4C1A-AA3B-D8369347DC96}" type="presParOf" srcId="{469BD029-B007-4110-B00D-E6508F15673E}" destId="{B2120D10-6FE4-4E2F-B953-E4A287ABA7E5}" srcOrd="1" destOrd="0" presId="urn:microsoft.com/office/officeart/2005/8/layout/hList1"/>
    <dgm:cxn modelId="{1C776E7F-2F71-4894-84DC-948D5264076C}" type="presParOf" srcId="{47B92415-E9AC-4B76-9068-08179D65A76F}" destId="{32081C15-08CC-47DF-A0D6-9F9C03F9500C}" srcOrd="1" destOrd="0" presId="urn:microsoft.com/office/officeart/2005/8/layout/hList1"/>
    <dgm:cxn modelId="{3B3A3205-84C1-44E0-934A-6836F1C43CEE}" type="presParOf" srcId="{47B92415-E9AC-4B76-9068-08179D65A76F}" destId="{A8E3F20C-AA2C-472A-8463-6A0E7D4533C3}" srcOrd="2" destOrd="0" presId="urn:microsoft.com/office/officeart/2005/8/layout/hList1"/>
    <dgm:cxn modelId="{011C4E99-904C-4394-8955-1EFD880A1C72}" type="presParOf" srcId="{A8E3F20C-AA2C-472A-8463-6A0E7D4533C3}" destId="{98ABA801-D6DA-4A37-9DBA-8C29C9FF863C}" srcOrd="0" destOrd="0" presId="urn:microsoft.com/office/officeart/2005/8/layout/hList1"/>
    <dgm:cxn modelId="{76D9F822-BA16-461E-9847-930008EDB60C}" type="presParOf" srcId="{A8E3F20C-AA2C-472A-8463-6A0E7D4533C3}" destId="{2EBF2446-2881-4158-A6EC-941B8C820E9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0691AF-2664-4EA2-A4BE-DCD67478DFA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24ED6C-BAF0-4235-A571-5B68BBB0BD62}">
      <dgm:prSet phldrT="[Text]"/>
      <dgm:spPr/>
      <dgm:t>
        <a:bodyPr/>
        <a:lstStyle/>
        <a:p>
          <a:r>
            <a:rPr lang="en-US" dirty="0"/>
            <a:t>Continuous commitment</a:t>
          </a:r>
        </a:p>
      </dgm:t>
    </dgm:pt>
    <dgm:pt modelId="{23B5B5BE-1509-41CC-87D8-1BFED08F4F4B}" type="parTrans" cxnId="{24EF0538-72E6-41E0-89E3-E012F30B2908}">
      <dgm:prSet/>
      <dgm:spPr/>
      <dgm:t>
        <a:bodyPr/>
        <a:lstStyle/>
        <a:p>
          <a:endParaRPr lang="en-US"/>
        </a:p>
      </dgm:t>
    </dgm:pt>
    <dgm:pt modelId="{F9B080A8-5FBC-41D3-8474-348BF48F3C63}" type="sibTrans" cxnId="{24EF0538-72E6-41E0-89E3-E012F30B2908}">
      <dgm:prSet/>
      <dgm:spPr/>
      <dgm:t>
        <a:bodyPr/>
        <a:lstStyle/>
        <a:p>
          <a:endParaRPr lang="en-US"/>
        </a:p>
      </dgm:t>
    </dgm:pt>
    <dgm:pt modelId="{E37AD548-49C0-40D7-9FB5-781BE39322E0}">
      <dgm:prSet phldrT="[Text]"/>
      <dgm:spPr/>
      <dgm:t>
        <a:bodyPr/>
        <a:lstStyle/>
        <a:p>
          <a:r>
            <a:rPr lang="en-US" dirty="0"/>
            <a:t>Ensure privacy and security</a:t>
          </a:r>
        </a:p>
      </dgm:t>
    </dgm:pt>
    <dgm:pt modelId="{A5D88A9D-3569-42B7-9441-DFD651207217}" type="parTrans" cxnId="{99A9F6FF-D231-4A3B-9222-EFF94DE49638}">
      <dgm:prSet/>
      <dgm:spPr/>
      <dgm:t>
        <a:bodyPr/>
        <a:lstStyle/>
        <a:p>
          <a:endParaRPr lang="en-US"/>
        </a:p>
      </dgm:t>
    </dgm:pt>
    <dgm:pt modelId="{6F1ECF16-C375-4B82-BF11-881E956ECF62}" type="sibTrans" cxnId="{99A9F6FF-D231-4A3B-9222-EFF94DE49638}">
      <dgm:prSet/>
      <dgm:spPr/>
      <dgm:t>
        <a:bodyPr/>
        <a:lstStyle/>
        <a:p>
          <a:endParaRPr lang="en-US"/>
        </a:p>
      </dgm:t>
    </dgm:pt>
    <dgm:pt modelId="{6A960BC7-6ED4-4A52-B24A-68A32AA31F25}">
      <dgm:prSet/>
      <dgm:spPr/>
      <dgm:t>
        <a:bodyPr/>
        <a:lstStyle/>
        <a:p>
          <a:r>
            <a:rPr lang="en-US" dirty="0"/>
            <a:t>Use of open standards to enable and enhance cybersecurity</a:t>
          </a:r>
        </a:p>
      </dgm:t>
    </dgm:pt>
    <dgm:pt modelId="{EA227A81-6E85-40E4-9B2D-AF30F16C12BF}" type="parTrans" cxnId="{CA0BEB58-8BE1-4716-B050-08348D6BB45E}">
      <dgm:prSet/>
      <dgm:spPr/>
      <dgm:t>
        <a:bodyPr/>
        <a:lstStyle/>
        <a:p>
          <a:endParaRPr lang="en-US"/>
        </a:p>
      </dgm:t>
    </dgm:pt>
    <dgm:pt modelId="{B8718D86-74D0-4AB6-9B78-9F9DB5AB71F3}" type="sibTrans" cxnId="{CA0BEB58-8BE1-4716-B050-08348D6BB45E}">
      <dgm:prSet/>
      <dgm:spPr/>
      <dgm:t>
        <a:bodyPr/>
        <a:lstStyle/>
        <a:p>
          <a:endParaRPr lang="en-US"/>
        </a:p>
      </dgm:t>
    </dgm:pt>
    <dgm:pt modelId="{1492C91C-CE7F-4D14-89C6-0A47DE5696B9}">
      <dgm:prSet/>
      <dgm:spPr/>
      <dgm:t>
        <a:bodyPr/>
        <a:lstStyle/>
        <a:p>
          <a:r>
            <a:rPr lang="en-US" dirty="0"/>
            <a:t>2 factor authentication for log-in to portal</a:t>
          </a:r>
        </a:p>
      </dgm:t>
    </dgm:pt>
    <dgm:pt modelId="{C4A097E0-33B3-4FD2-8E12-20A1AC5785F0}" type="parTrans" cxnId="{49C3BDC1-61FA-4935-83AF-689123FC9DF4}">
      <dgm:prSet/>
      <dgm:spPr/>
      <dgm:t>
        <a:bodyPr/>
        <a:lstStyle/>
        <a:p>
          <a:endParaRPr lang="en-US"/>
        </a:p>
      </dgm:t>
    </dgm:pt>
    <dgm:pt modelId="{CF04C241-5315-49EC-8D63-79F5ADBF2C0C}" type="sibTrans" cxnId="{49C3BDC1-61FA-4935-83AF-689123FC9DF4}">
      <dgm:prSet/>
      <dgm:spPr/>
      <dgm:t>
        <a:bodyPr/>
        <a:lstStyle/>
        <a:p>
          <a:endParaRPr lang="en-US"/>
        </a:p>
      </dgm:t>
    </dgm:pt>
    <dgm:pt modelId="{9C6A29AD-E8C0-4386-995D-BA7A296B0106}">
      <dgm:prSet/>
      <dgm:spPr/>
      <dgm:t>
        <a:bodyPr/>
        <a:lstStyle/>
        <a:p>
          <a:r>
            <a:rPr lang="en-US" dirty="0"/>
            <a:t>Strong password control (length, complexity, store encrypted)</a:t>
          </a:r>
        </a:p>
      </dgm:t>
    </dgm:pt>
    <dgm:pt modelId="{6A2C302D-5439-44F6-9F90-2F528BB5FC7C}" type="parTrans" cxnId="{514A1828-F3DF-4F3B-BD08-0A174A0EEB5D}">
      <dgm:prSet/>
      <dgm:spPr/>
      <dgm:t>
        <a:bodyPr/>
        <a:lstStyle/>
        <a:p>
          <a:endParaRPr lang="en-US"/>
        </a:p>
      </dgm:t>
    </dgm:pt>
    <dgm:pt modelId="{C4D1C9C1-E851-49DA-80FE-397A5AF8D9CC}" type="sibTrans" cxnId="{514A1828-F3DF-4F3B-BD08-0A174A0EEB5D}">
      <dgm:prSet/>
      <dgm:spPr/>
      <dgm:t>
        <a:bodyPr/>
        <a:lstStyle/>
        <a:p>
          <a:endParaRPr lang="en-US"/>
        </a:p>
      </dgm:t>
    </dgm:pt>
    <dgm:pt modelId="{0BCF2D77-095A-48F6-B2BD-01EA9BA3CD0D}">
      <dgm:prSet/>
      <dgm:spPr/>
      <dgm:t>
        <a:bodyPr/>
        <a:lstStyle/>
        <a:p>
          <a:r>
            <a:rPr lang="en-US" dirty="0"/>
            <a:t>Passed penetration testing with leading, independent 3rd parties</a:t>
          </a:r>
        </a:p>
      </dgm:t>
    </dgm:pt>
    <dgm:pt modelId="{165282A9-65FB-4361-A981-C7CA8D1ABD41}" type="parTrans" cxnId="{1D749A3A-9194-4140-AE4E-7DA0BB4B438C}">
      <dgm:prSet/>
      <dgm:spPr/>
      <dgm:t>
        <a:bodyPr/>
        <a:lstStyle/>
        <a:p>
          <a:endParaRPr lang="en-US"/>
        </a:p>
      </dgm:t>
    </dgm:pt>
    <dgm:pt modelId="{812FD8B5-273F-4B5C-837A-15BCD5279EE8}" type="sibTrans" cxnId="{1D749A3A-9194-4140-AE4E-7DA0BB4B438C}">
      <dgm:prSet/>
      <dgm:spPr/>
      <dgm:t>
        <a:bodyPr/>
        <a:lstStyle/>
        <a:p>
          <a:endParaRPr lang="en-US"/>
        </a:p>
      </dgm:t>
    </dgm:pt>
    <dgm:pt modelId="{25E24D8D-B8DE-4E32-9CCF-D03183E3929E}">
      <dgm:prSet/>
      <dgm:spPr/>
      <dgm:t>
        <a:bodyPr/>
        <a:lstStyle/>
        <a:p>
          <a:r>
            <a:rPr lang="en-US" dirty="0"/>
            <a:t>Security control framework</a:t>
          </a:r>
        </a:p>
      </dgm:t>
    </dgm:pt>
    <dgm:pt modelId="{DC96D768-D488-41D5-948E-E1595345563B}" type="parTrans" cxnId="{F9879C2F-1465-4CDC-930B-EFF09BD8CD7A}">
      <dgm:prSet/>
      <dgm:spPr/>
      <dgm:t>
        <a:bodyPr/>
        <a:lstStyle/>
        <a:p>
          <a:endParaRPr lang="en-US"/>
        </a:p>
      </dgm:t>
    </dgm:pt>
    <dgm:pt modelId="{FA35B337-F3A2-4E9A-90E7-0A0410EA6617}" type="sibTrans" cxnId="{F9879C2F-1465-4CDC-930B-EFF09BD8CD7A}">
      <dgm:prSet/>
      <dgm:spPr/>
      <dgm:t>
        <a:bodyPr/>
        <a:lstStyle/>
        <a:p>
          <a:endParaRPr lang="en-US"/>
        </a:p>
      </dgm:t>
    </dgm:pt>
    <dgm:pt modelId="{FA72ABA9-54F5-4D0F-9590-36DE10BC159B}">
      <dgm:prSet/>
      <dgm:spPr/>
      <dgm:t>
        <a:bodyPr/>
        <a:lstStyle/>
        <a:p>
          <a:r>
            <a:rPr lang="en-US" dirty="0"/>
            <a:t>Passed network vulnerability threat assessments </a:t>
          </a:r>
        </a:p>
      </dgm:t>
    </dgm:pt>
    <dgm:pt modelId="{BECB2DC3-89FC-46C5-9B5F-797D3CF5E418}" type="parTrans" cxnId="{F7AC8D7E-6AEA-4D66-AB5F-A86FA663180C}">
      <dgm:prSet/>
      <dgm:spPr/>
      <dgm:t>
        <a:bodyPr/>
        <a:lstStyle/>
        <a:p>
          <a:endParaRPr lang="en-US"/>
        </a:p>
      </dgm:t>
    </dgm:pt>
    <dgm:pt modelId="{0BD0D734-CF61-4D6A-9323-A8FE6B0F91A1}" type="sibTrans" cxnId="{F7AC8D7E-6AEA-4D66-AB5F-A86FA663180C}">
      <dgm:prSet/>
      <dgm:spPr/>
      <dgm:t>
        <a:bodyPr/>
        <a:lstStyle/>
        <a:p>
          <a:endParaRPr lang="en-US"/>
        </a:p>
      </dgm:t>
    </dgm:pt>
    <dgm:pt modelId="{403AB28F-E5D8-4910-8C99-E3162F19B0A5}">
      <dgm:prSet/>
      <dgm:spPr/>
      <dgm:t>
        <a:bodyPr/>
        <a:lstStyle/>
        <a:p>
          <a:r>
            <a:rPr lang="en-US" dirty="0"/>
            <a:t>TLS protection from Your browser to HID application</a:t>
          </a:r>
        </a:p>
      </dgm:t>
    </dgm:pt>
    <dgm:pt modelId="{2F1D0005-72B9-4622-899F-F5A8DF757502}" type="parTrans" cxnId="{99565593-5ED1-4C57-8CBF-E558790AC702}">
      <dgm:prSet/>
      <dgm:spPr/>
      <dgm:t>
        <a:bodyPr/>
        <a:lstStyle/>
        <a:p>
          <a:endParaRPr lang="en-US"/>
        </a:p>
      </dgm:t>
    </dgm:pt>
    <dgm:pt modelId="{52D0F3EF-DE14-4148-B2E4-298C7570238C}" type="sibTrans" cxnId="{99565593-5ED1-4C57-8CBF-E558790AC702}">
      <dgm:prSet/>
      <dgm:spPr/>
      <dgm:t>
        <a:bodyPr/>
        <a:lstStyle/>
        <a:p>
          <a:endParaRPr lang="en-US"/>
        </a:p>
      </dgm:t>
    </dgm:pt>
    <dgm:pt modelId="{6672D1F5-45D4-412E-939B-C8319AC0AB82}">
      <dgm:prSet/>
      <dgm:spPr/>
      <dgm:t>
        <a:bodyPr/>
        <a:lstStyle/>
        <a:p>
          <a:r>
            <a:rPr lang="en-US" dirty="0"/>
            <a:t>Inactivity log-out</a:t>
          </a:r>
        </a:p>
      </dgm:t>
    </dgm:pt>
    <dgm:pt modelId="{F7DE9B36-ED3C-426F-A671-D1213A0DFBE1}" type="parTrans" cxnId="{4593D161-F970-44A4-8F73-6549EBB0006C}">
      <dgm:prSet/>
      <dgm:spPr/>
      <dgm:t>
        <a:bodyPr/>
        <a:lstStyle/>
        <a:p>
          <a:endParaRPr lang="en-US"/>
        </a:p>
      </dgm:t>
    </dgm:pt>
    <dgm:pt modelId="{D5DAD54C-84D2-4D4C-8368-25B0060DE52E}" type="sibTrans" cxnId="{4593D161-F970-44A4-8F73-6549EBB0006C}">
      <dgm:prSet/>
      <dgm:spPr/>
      <dgm:t>
        <a:bodyPr/>
        <a:lstStyle/>
        <a:p>
          <a:endParaRPr lang="en-US"/>
        </a:p>
      </dgm:t>
    </dgm:pt>
    <dgm:pt modelId="{D7ECCD44-A980-4866-BD0B-D5B29ACACD7A}">
      <dgm:prSet/>
      <dgm:spPr/>
      <dgm:t>
        <a:bodyPr/>
        <a:lstStyle/>
        <a:p>
          <a:r>
            <a:rPr lang="en-US" dirty="0"/>
            <a:t>Breakthrough </a:t>
          </a:r>
          <a:r>
            <a:rPr lang="en-US" dirty="0" err="1"/>
            <a:t>Seos</a:t>
          </a:r>
          <a:r>
            <a:rPr lang="en-US" dirty="0"/>
            <a:t>® credential technology protects privacy as no identity information can be read</a:t>
          </a:r>
        </a:p>
      </dgm:t>
    </dgm:pt>
    <dgm:pt modelId="{7C83C88D-8A24-45F0-A7DC-E212A36B8832}" type="parTrans" cxnId="{15631B79-5DE1-4CB0-8AE0-E19AE3F28F54}">
      <dgm:prSet/>
      <dgm:spPr/>
      <dgm:t>
        <a:bodyPr/>
        <a:lstStyle/>
        <a:p>
          <a:endParaRPr lang="en-US"/>
        </a:p>
      </dgm:t>
    </dgm:pt>
    <dgm:pt modelId="{72172C85-9375-4E09-83C9-2AC375047E54}" type="sibTrans" cxnId="{15631B79-5DE1-4CB0-8AE0-E19AE3F28F54}">
      <dgm:prSet/>
      <dgm:spPr/>
      <dgm:t>
        <a:bodyPr/>
        <a:lstStyle/>
        <a:p>
          <a:endParaRPr lang="en-US"/>
        </a:p>
      </dgm:t>
    </dgm:pt>
    <dgm:pt modelId="{EE6355F1-243B-4568-B0AA-AF4A07072184}">
      <dgm:prSet/>
      <dgm:spPr/>
      <dgm:t>
        <a:bodyPr/>
        <a:lstStyle/>
        <a:p>
          <a:r>
            <a:rPr lang="en-US" dirty="0"/>
            <a:t>Internal training on privacy priorities, principles, policies, and processes</a:t>
          </a:r>
        </a:p>
      </dgm:t>
    </dgm:pt>
    <dgm:pt modelId="{B899F24C-8FB2-4863-AE2C-E336E7A77D5D}" type="parTrans" cxnId="{105AA0D7-93D8-451D-A77B-4C66312F6D41}">
      <dgm:prSet/>
      <dgm:spPr/>
      <dgm:t>
        <a:bodyPr/>
        <a:lstStyle/>
        <a:p>
          <a:endParaRPr lang="en-US"/>
        </a:p>
      </dgm:t>
    </dgm:pt>
    <dgm:pt modelId="{7360B68D-AB11-42BA-9112-4581CCD46DC5}" type="sibTrans" cxnId="{105AA0D7-93D8-451D-A77B-4C66312F6D41}">
      <dgm:prSet/>
      <dgm:spPr/>
      <dgm:t>
        <a:bodyPr/>
        <a:lstStyle/>
        <a:p>
          <a:endParaRPr lang="en-US"/>
        </a:p>
      </dgm:t>
    </dgm:pt>
    <dgm:pt modelId="{9A472BD0-F726-47DB-B7CD-D2CF0B4BA6B3}">
      <dgm:prSet/>
      <dgm:spPr/>
      <dgm:t>
        <a:bodyPr/>
        <a:lstStyle/>
        <a:p>
          <a:r>
            <a:rPr lang="en-US" dirty="0"/>
            <a:t>Design, code, review and testing </a:t>
          </a:r>
        </a:p>
      </dgm:t>
    </dgm:pt>
    <dgm:pt modelId="{E857E8F4-0117-49AF-9A56-A8300C377EC2}" type="parTrans" cxnId="{36960C05-4444-4B5B-AC90-E527FD783F50}">
      <dgm:prSet/>
      <dgm:spPr/>
      <dgm:t>
        <a:bodyPr/>
        <a:lstStyle/>
        <a:p>
          <a:endParaRPr lang="en-US"/>
        </a:p>
      </dgm:t>
    </dgm:pt>
    <dgm:pt modelId="{BC1871CA-D5EE-478E-923E-2577C20414A8}" type="sibTrans" cxnId="{36960C05-4444-4B5B-AC90-E527FD783F50}">
      <dgm:prSet/>
      <dgm:spPr/>
      <dgm:t>
        <a:bodyPr/>
        <a:lstStyle/>
        <a:p>
          <a:endParaRPr lang="en-US"/>
        </a:p>
      </dgm:t>
    </dgm:pt>
    <dgm:pt modelId="{47B92415-E9AC-4B76-9068-08179D65A76F}" type="pres">
      <dgm:prSet presAssocID="{0A0691AF-2664-4EA2-A4BE-DCD67478DFAC}" presName="Name0" presStyleCnt="0">
        <dgm:presLayoutVars>
          <dgm:dir/>
          <dgm:animLvl val="lvl"/>
          <dgm:resizeHandles val="exact"/>
        </dgm:presLayoutVars>
      </dgm:prSet>
      <dgm:spPr/>
    </dgm:pt>
    <dgm:pt modelId="{469BD029-B007-4110-B00D-E6508F15673E}" type="pres">
      <dgm:prSet presAssocID="{DA24ED6C-BAF0-4235-A571-5B68BBB0BD62}" presName="composite" presStyleCnt="0"/>
      <dgm:spPr/>
    </dgm:pt>
    <dgm:pt modelId="{FCD77960-DA36-4DB2-9F80-DC370DB092CC}" type="pres">
      <dgm:prSet presAssocID="{DA24ED6C-BAF0-4235-A571-5B68BBB0BD62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B2120D10-6FE4-4E2F-B953-E4A287ABA7E5}" type="pres">
      <dgm:prSet presAssocID="{DA24ED6C-BAF0-4235-A571-5B68BBB0BD62}" presName="desTx" presStyleLbl="alignAccFollowNode1" presStyleIdx="0" presStyleCnt="2">
        <dgm:presLayoutVars>
          <dgm:bulletEnabled val="1"/>
        </dgm:presLayoutVars>
      </dgm:prSet>
      <dgm:spPr/>
    </dgm:pt>
    <dgm:pt modelId="{32081C15-08CC-47DF-A0D6-9F9C03F9500C}" type="pres">
      <dgm:prSet presAssocID="{F9B080A8-5FBC-41D3-8474-348BF48F3C63}" presName="space" presStyleCnt="0"/>
      <dgm:spPr/>
    </dgm:pt>
    <dgm:pt modelId="{A8E3F20C-AA2C-472A-8463-6A0E7D4533C3}" type="pres">
      <dgm:prSet presAssocID="{E37AD548-49C0-40D7-9FB5-781BE39322E0}" presName="composite" presStyleCnt="0"/>
      <dgm:spPr/>
    </dgm:pt>
    <dgm:pt modelId="{98ABA801-D6DA-4A37-9DBA-8C29C9FF863C}" type="pres">
      <dgm:prSet presAssocID="{E37AD548-49C0-40D7-9FB5-781BE39322E0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2EBF2446-2881-4158-A6EC-941B8C820E91}" type="pres">
      <dgm:prSet presAssocID="{E37AD548-49C0-40D7-9FB5-781BE39322E0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36960C05-4444-4B5B-AC90-E527FD783F50}" srcId="{25E24D8D-B8DE-4E32-9CCF-D03183E3929E}" destId="{9A472BD0-F726-47DB-B7CD-D2CF0B4BA6B3}" srcOrd="0" destOrd="0" parTransId="{E857E8F4-0117-49AF-9A56-A8300C377EC2}" sibTransId="{BC1871CA-D5EE-478E-923E-2577C20414A8}"/>
    <dgm:cxn modelId="{EE78B505-D336-43DA-A853-8571FC8B0E68}" type="presOf" srcId="{FA72ABA9-54F5-4D0F-9590-36DE10BC159B}" destId="{B2120D10-6FE4-4E2F-B953-E4A287ABA7E5}" srcOrd="0" destOrd="1" presId="urn:microsoft.com/office/officeart/2005/8/layout/hList1"/>
    <dgm:cxn modelId="{514A1828-F3DF-4F3B-BD08-0A174A0EEB5D}" srcId="{E37AD548-49C0-40D7-9FB5-781BE39322E0}" destId="{9C6A29AD-E8C0-4386-995D-BA7A296B0106}" srcOrd="1" destOrd="0" parTransId="{6A2C302D-5439-44F6-9F90-2F528BB5FC7C}" sibTransId="{C4D1C9C1-E851-49DA-80FE-397A5AF8D9CC}"/>
    <dgm:cxn modelId="{F9879C2F-1465-4CDC-930B-EFF09BD8CD7A}" srcId="{DA24ED6C-BAF0-4235-A571-5B68BBB0BD62}" destId="{25E24D8D-B8DE-4E32-9CCF-D03183E3929E}" srcOrd="3" destOrd="0" parTransId="{DC96D768-D488-41D5-948E-E1595345563B}" sibTransId="{FA35B337-F3A2-4E9A-90E7-0A0410EA6617}"/>
    <dgm:cxn modelId="{47917D34-8EC6-4FFB-B7E0-325574326CE8}" type="presOf" srcId="{D7ECCD44-A980-4866-BD0B-D5B29ACACD7A}" destId="{2EBF2446-2881-4158-A6EC-941B8C820E91}" srcOrd="0" destOrd="4" presId="urn:microsoft.com/office/officeart/2005/8/layout/hList1"/>
    <dgm:cxn modelId="{83917636-660B-4E61-899F-0A4378D5174E}" type="presOf" srcId="{6672D1F5-45D4-412E-939B-C8319AC0AB82}" destId="{2EBF2446-2881-4158-A6EC-941B8C820E91}" srcOrd="0" destOrd="3" presId="urn:microsoft.com/office/officeart/2005/8/layout/hList1"/>
    <dgm:cxn modelId="{24EF0538-72E6-41E0-89E3-E012F30B2908}" srcId="{0A0691AF-2664-4EA2-A4BE-DCD67478DFAC}" destId="{DA24ED6C-BAF0-4235-A571-5B68BBB0BD62}" srcOrd="0" destOrd="0" parTransId="{23B5B5BE-1509-41CC-87D8-1BFED08F4F4B}" sibTransId="{F9B080A8-5FBC-41D3-8474-348BF48F3C63}"/>
    <dgm:cxn modelId="{1D749A3A-9194-4140-AE4E-7DA0BB4B438C}" srcId="{DA24ED6C-BAF0-4235-A571-5B68BBB0BD62}" destId="{0BCF2D77-095A-48F6-B2BD-01EA9BA3CD0D}" srcOrd="2" destOrd="0" parTransId="{165282A9-65FB-4361-A981-C7CA8D1ABD41}" sibTransId="{812FD8B5-273F-4B5C-837A-15BCD5279EE8}"/>
    <dgm:cxn modelId="{0CDBCD42-E967-4BA2-AB2D-3CC16217B926}" type="presOf" srcId="{403AB28F-E5D8-4910-8C99-E3162F19B0A5}" destId="{2EBF2446-2881-4158-A6EC-941B8C820E91}" srcOrd="0" destOrd="2" presId="urn:microsoft.com/office/officeart/2005/8/layout/hList1"/>
    <dgm:cxn modelId="{22D33E4E-F299-427D-AF19-C9A322C01ECC}" type="presOf" srcId="{1492C91C-CE7F-4D14-89C6-0A47DE5696B9}" destId="{2EBF2446-2881-4158-A6EC-941B8C820E91}" srcOrd="0" destOrd="0" presId="urn:microsoft.com/office/officeart/2005/8/layout/hList1"/>
    <dgm:cxn modelId="{CA0BEB58-8BE1-4716-B050-08348D6BB45E}" srcId="{DA24ED6C-BAF0-4235-A571-5B68BBB0BD62}" destId="{6A960BC7-6ED4-4A52-B24A-68A32AA31F25}" srcOrd="0" destOrd="0" parTransId="{EA227A81-6E85-40E4-9B2D-AF30F16C12BF}" sibTransId="{B8718D86-74D0-4AB6-9B78-9F9DB5AB71F3}"/>
    <dgm:cxn modelId="{872A065C-EAD3-4828-B761-D2A9296D0837}" type="presOf" srcId="{9A472BD0-F726-47DB-B7CD-D2CF0B4BA6B3}" destId="{B2120D10-6FE4-4E2F-B953-E4A287ABA7E5}" srcOrd="0" destOrd="4" presId="urn:microsoft.com/office/officeart/2005/8/layout/hList1"/>
    <dgm:cxn modelId="{7B85FB5D-D71E-4781-A11F-8B2E58743D19}" type="presOf" srcId="{6A960BC7-6ED4-4A52-B24A-68A32AA31F25}" destId="{B2120D10-6FE4-4E2F-B953-E4A287ABA7E5}" srcOrd="0" destOrd="0" presId="urn:microsoft.com/office/officeart/2005/8/layout/hList1"/>
    <dgm:cxn modelId="{4593D161-F970-44A4-8F73-6549EBB0006C}" srcId="{E37AD548-49C0-40D7-9FB5-781BE39322E0}" destId="{6672D1F5-45D4-412E-939B-C8319AC0AB82}" srcOrd="3" destOrd="0" parTransId="{F7DE9B36-ED3C-426F-A671-D1213A0DFBE1}" sibTransId="{D5DAD54C-84D2-4D4C-8368-25B0060DE52E}"/>
    <dgm:cxn modelId="{629AD266-5A6B-4DCC-89ED-D69FF6B7D1D9}" type="presOf" srcId="{25E24D8D-B8DE-4E32-9CCF-D03183E3929E}" destId="{B2120D10-6FE4-4E2F-B953-E4A287ABA7E5}" srcOrd="0" destOrd="3" presId="urn:microsoft.com/office/officeart/2005/8/layout/hList1"/>
    <dgm:cxn modelId="{15631B79-5DE1-4CB0-8AE0-E19AE3F28F54}" srcId="{E37AD548-49C0-40D7-9FB5-781BE39322E0}" destId="{D7ECCD44-A980-4866-BD0B-D5B29ACACD7A}" srcOrd="4" destOrd="0" parTransId="{7C83C88D-8A24-45F0-A7DC-E212A36B8832}" sibTransId="{72172C85-9375-4E09-83C9-2AC375047E54}"/>
    <dgm:cxn modelId="{F7AC8D7E-6AEA-4D66-AB5F-A86FA663180C}" srcId="{DA24ED6C-BAF0-4235-A571-5B68BBB0BD62}" destId="{FA72ABA9-54F5-4D0F-9590-36DE10BC159B}" srcOrd="1" destOrd="0" parTransId="{BECB2DC3-89FC-46C5-9B5F-797D3CF5E418}" sibTransId="{0BD0D734-CF61-4D6A-9323-A8FE6B0F91A1}"/>
    <dgm:cxn modelId="{CD82927E-0098-4C21-AC8A-DF628672D986}" type="presOf" srcId="{0BCF2D77-095A-48F6-B2BD-01EA9BA3CD0D}" destId="{B2120D10-6FE4-4E2F-B953-E4A287ABA7E5}" srcOrd="0" destOrd="2" presId="urn:microsoft.com/office/officeart/2005/8/layout/hList1"/>
    <dgm:cxn modelId="{99565593-5ED1-4C57-8CBF-E558790AC702}" srcId="{E37AD548-49C0-40D7-9FB5-781BE39322E0}" destId="{403AB28F-E5D8-4910-8C99-E3162F19B0A5}" srcOrd="2" destOrd="0" parTransId="{2F1D0005-72B9-4622-899F-F5A8DF757502}" sibTransId="{52D0F3EF-DE14-4148-B2E4-298C7570238C}"/>
    <dgm:cxn modelId="{2D16999A-CB76-4EDE-82EB-9610BA3F4082}" type="presOf" srcId="{0A0691AF-2664-4EA2-A4BE-DCD67478DFAC}" destId="{47B92415-E9AC-4B76-9068-08179D65A76F}" srcOrd="0" destOrd="0" presId="urn:microsoft.com/office/officeart/2005/8/layout/hList1"/>
    <dgm:cxn modelId="{D4620EB8-BC8E-4EE1-A7BC-7AC7232C021A}" type="presOf" srcId="{E37AD548-49C0-40D7-9FB5-781BE39322E0}" destId="{98ABA801-D6DA-4A37-9DBA-8C29C9FF863C}" srcOrd="0" destOrd="0" presId="urn:microsoft.com/office/officeart/2005/8/layout/hList1"/>
    <dgm:cxn modelId="{49C3BDC1-61FA-4935-83AF-689123FC9DF4}" srcId="{E37AD548-49C0-40D7-9FB5-781BE39322E0}" destId="{1492C91C-CE7F-4D14-89C6-0A47DE5696B9}" srcOrd="0" destOrd="0" parTransId="{C4A097E0-33B3-4FD2-8E12-20A1AC5785F0}" sibTransId="{CF04C241-5315-49EC-8D63-79F5ADBF2C0C}"/>
    <dgm:cxn modelId="{B026C0D3-CECB-4C57-B18B-979E1CBB2FAC}" type="presOf" srcId="{EE6355F1-243B-4568-B0AA-AF4A07072184}" destId="{B2120D10-6FE4-4E2F-B953-E4A287ABA7E5}" srcOrd="0" destOrd="5" presId="urn:microsoft.com/office/officeart/2005/8/layout/hList1"/>
    <dgm:cxn modelId="{105AA0D7-93D8-451D-A77B-4C66312F6D41}" srcId="{25E24D8D-B8DE-4E32-9CCF-D03183E3929E}" destId="{EE6355F1-243B-4568-B0AA-AF4A07072184}" srcOrd="1" destOrd="0" parTransId="{B899F24C-8FB2-4863-AE2C-E336E7A77D5D}" sibTransId="{7360B68D-AB11-42BA-9112-4581CCD46DC5}"/>
    <dgm:cxn modelId="{ABDBA3EB-8506-436A-AA08-1C215FC894E7}" type="presOf" srcId="{DA24ED6C-BAF0-4235-A571-5B68BBB0BD62}" destId="{FCD77960-DA36-4DB2-9F80-DC370DB092CC}" srcOrd="0" destOrd="0" presId="urn:microsoft.com/office/officeart/2005/8/layout/hList1"/>
    <dgm:cxn modelId="{F8D62CF3-0DCE-40DC-ADD8-A8AB3F1BF676}" type="presOf" srcId="{9C6A29AD-E8C0-4386-995D-BA7A296B0106}" destId="{2EBF2446-2881-4158-A6EC-941B8C820E91}" srcOrd="0" destOrd="1" presId="urn:microsoft.com/office/officeart/2005/8/layout/hList1"/>
    <dgm:cxn modelId="{99A9F6FF-D231-4A3B-9222-EFF94DE49638}" srcId="{0A0691AF-2664-4EA2-A4BE-DCD67478DFAC}" destId="{E37AD548-49C0-40D7-9FB5-781BE39322E0}" srcOrd="1" destOrd="0" parTransId="{A5D88A9D-3569-42B7-9441-DFD651207217}" sibTransId="{6F1ECF16-C375-4B82-BF11-881E956ECF62}"/>
    <dgm:cxn modelId="{A52D73A3-8DE1-4549-90DB-4D20D9496A1D}" type="presParOf" srcId="{47B92415-E9AC-4B76-9068-08179D65A76F}" destId="{469BD029-B007-4110-B00D-E6508F15673E}" srcOrd="0" destOrd="0" presId="urn:microsoft.com/office/officeart/2005/8/layout/hList1"/>
    <dgm:cxn modelId="{FD145560-9735-4C70-8AFF-AC444E086438}" type="presParOf" srcId="{469BD029-B007-4110-B00D-E6508F15673E}" destId="{FCD77960-DA36-4DB2-9F80-DC370DB092CC}" srcOrd="0" destOrd="0" presId="urn:microsoft.com/office/officeart/2005/8/layout/hList1"/>
    <dgm:cxn modelId="{51978D29-BD99-4DC9-8876-6DCFD8088B4C}" type="presParOf" srcId="{469BD029-B007-4110-B00D-E6508F15673E}" destId="{B2120D10-6FE4-4E2F-B953-E4A287ABA7E5}" srcOrd="1" destOrd="0" presId="urn:microsoft.com/office/officeart/2005/8/layout/hList1"/>
    <dgm:cxn modelId="{0B1F5A69-B947-4114-8931-A88A1E048744}" type="presParOf" srcId="{47B92415-E9AC-4B76-9068-08179D65A76F}" destId="{32081C15-08CC-47DF-A0D6-9F9C03F9500C}" srcOrd="1" destOrd="0" presId="urn:microsoft.com/office/officeart/2005/8/layout/hList1"/>
    <dgm:cxn modelId="{F8DC2A50-BDD3-42E8-951E-D1398AD70E25}" type="presParOf" srcId="{47B92415-E9AC-4B76-9068-08179D65A76F}" destId="{A8E3F20C-AA2C-472A-8463-6A0E7D4533C3}" srcOrd="2" destOrd="0" presId="urn:microsoft.com/office/officeart/2005/8/layout/hList1"/>
    <dgm:cxn modelId="{4DDCD601-F539-422D-9663-82D5105B5D71}" type="presParOf" srcId="{A8E3F20C-AA2C-472A-8463-6A0E7D4533C3}" destId="{98ABA801-D6DA-4A37-9DBA-8C29C9FF863C}" srcOrd="0" destOrd="0" presId="urn:microsoft.com/office/officeart/2005/8/layout/hList1"/>
    <dgm:cxn modelId="{668EBA9D-A34E-42C9-A44D-758F330CCC3F}" type="presParOf" srcId="{A8E3F20C-AA2C-472A-8463-6A0E7D4533C3}" destId="{2EBF2446-2881-4158-A6EC-941B8C820E9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FB11E7-654A-49EB-B2CB-82C00391BB89}" type="doc">
      <dgm:prSet loTypeId="urn:microsoft.com/office/officeart/2005/8/layout/list1" loCatId="list" qsTypeId="urn:microsoft.com/office/officeart/2005/8/quickstyle/simple2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755EBDF0-311F-425A-AB38-717D8075F23F}">
      <dgm:prSet phldrT="[Text]" custT="1"/>
      <dgm:spPr/>
      <dgm:t>
        <a:bodyPr/>
        <a:lstStyle/>
        <a:p>
          <a:r>
            <a:rPr lang="en-US" sz="2400" dirty="0">
              <a:latin typeface="Calibri" pitchFamily="34" charset="0"/>
            </a:rPr>
            <a:t>Academy Online Training </a:t>
          </a:r>
        </a:p>
      </dgm:t>
    </dgm:pt>
    <dgm:pt modelId="{B3376CDD-1764-4E95-A1A9-0A5F27308776}" type="parTrans" cxnId="{49F500B4-63F2-4471-A75F-9F91ED8A0D00}">
      <dgm:prSet/>
      <dgm:spPr/>
      <dgm:t>
        <a:bodyPr/>
        <a:lstStyle/>
        <a:p>
          <a:endParaRPr lang="en-US"/>
        </a:p>
      </dgm:t>
    </dgm:pt>
    <dgm:pt modelId="{717F772B-8BD2-48DF-91B7-597004E1F89B}" type="sibTrans" cxnId="{49F500B4-63F2-4471-A75F-9F91ED8A0D00}">
      <dgm:prSet/>
      <dgm:spPr/>
      <dgm:t>
        <a:bodyPr/>
        <a:lstStyle/>
        <a:p>
          <a:endParaRPr lang="en-US"/>
        </a:p>
      </dgm:t>
    </dgm:pt>
    <dgm:pt modelId="{23F5E473-5077-4260-B51B-EE646ABB0622}">
      <dgm:prSet phldrT="[Text]" custT="1"/>
      <dgm:spPr/>
      <dgm:t>
        <a:bodyPr/>
        <a:lstStyle/>
        <a:p>
          <a:r>
            <a:rPr lang="en-US" sz="1600" b="1" dirty="0">
              <a:latin typeface="Calibri" pitchFamily="34" charset="0"/>
            </a:rPr>
            <a:t>Sales and Technical </a:t>
          </a:r>
          <a:r>
            <a:rPr lang="en-US" sz="1600" b="0" dirty="0">
              <a:latin typeface="Calibri" pitchFamily="34" charset="0"/>
            </a:rPr>
            <a:t>Training available</a:t>
          </a:r>
        </a:p>
      </dgm:t>
    </dgm:pt>
    <dgm:pt modelId="{99F8F693-EA70-47E6-A3B2-EB26193A288D}" type="parTrans" cxnId="{CBD615CB-11A7-403B-993B-9A04DA394C31}">
      <dgm:prSet/>
      <dgm:spPr/>
      <dgm:t>
        <a:bodyPr/>
        <a:lstStyle/>
        <a:p>
          <a:endParaRPr lang="en-US"/>
        </a:p>
      </dgm:t>
    </dgm:pt>
    <dgm:pt modelId="{F9BC00F0-CC51-4FA8-8E56-C6C95BC7CBCF}" type="sibTrans" cxnId="{CBD615CB-11A7-403B-993B-9A04DA394C31}">
      <dgm:prSet/>
      <dgm:spPr/>
      <dgm:t>
        <a:bodyPr/>
        <a:lstStyle/>
        <a:p>
          <a:endParaRPr lang="en-US"/>
        </a:p>
      </dgm:t>
    </dgm:pt>
    <dgm:pt modelId="{DA0A6039-4042-4A47-B742-CEE357BA5359}">
      <dgm:prSet phldrT="[Text]" custT="1"/>
      <dgm:spPr/>
      <dgm:t>
        <a:bodyPr/>
        <a:lstStyle/>
        <a:p>
          <a:r>
            <a:rPr lang="en-US" sz="1600" b="1" dirty="0">
              <a:latin typeface="Calibri" pitchFamily="34" charset="0"/>
            </a:rPr>
            <a:t>Partners: </a:t>
          </a:r>
          <a:r>
            <a:rPr lang="en-US" sz="1600" b="0" dirty="0">
              <a:latin typeface="Calibri" pitchFamily="34" charset="0"/>
            </a:rPr>
            <a:t>available via </a:t>
          </a:r>
          <a:r>
            <a:rPr lang="en-US" sz="1600" b="1" dirty="0">
              <a:latin typeface="Calibri" pitchFamily="34" charset="0"/>
            </a:rPr>
            <a:t>Genuine HID Academy Learning Center</a:t>
          </a:r>
        </a:p>
      </dgm:t>
    </dgm:pt>
    <dgm:pt modelId="{7F5C19D8-8320-47C9-9EB3-6013FD4D3890}" type="parTrans" cxnId="{E33331ED-8073-49AC-923E-FCF5594B4023}">
      <dgm:prSet/>
      <dgm:spPr/>
      <dgm:t>
        <a:bodyPr/>
        <a:lstStyle/>
        <a:p>
          <a:endParaRPr lang="en-US"/>
        </a:p>
      </dgm:t>
    </dgm:pt>
    <dgm:pt modelId="{67C42037-27BA-499A-A20F-42AB468E8BAD}" type="sibTrans" cxnId="{E33331ED-8073-49AC-923E-FCF5594B4023}">
      <dgm:prSet/>
      <dgm:spPr/>
      <dgm:t>
        <a:bodyPr/>
        <a:lstStyle/>
        <a:p>
          <a:endParaRPr lang="en-US"/>
        </a:p>
      </dgm:t>
    </dgm:pt>
    <dgm:pt modelId="{B4CF3E5C-CBFC-46CE-A80B-C4016830F71F}">
      <dgm:prSet phldrT="[Text]" custT="1"/>
      <dgm:spPr/>
      <dgm:t>
        <a:bodyPr/>
        <a:lstStyle/>
        <a:p>
          <a:r>
            <a:rPr lang="en-US" sz="1600" b="1" dirty="0">
              <a:latin typeface="Calibri" pitchFamily="34" charset="0"/>
            </a:rPr>
            <a:t>HID MA Positioning, Discovery Questions, Ordering, Portal Administration etc.</a:t>
          </a:r>
        </a:p>
      </dgm:t>
    </dgm:pt>
    <dgm:pt modelId="{1B577495-1DDE-4154-A1F2-F8A3561EE354}" type="parTrans" cxnId="{16119C7F-9A96-4F2C-963F-31464DD8DF1E}">
      <dgm:prSet/>
      <dgm:spPr/>
      <dgm:t>
        <a:bodyPr/>
        <a:lstStyle/>
        <a:p>
          <a:endParaRPr lang="en-US"/>
        </a:p>
      </dgm:t>
    </dgm:pt>
    <dgm:pt modelId="{BAA7E8FA-E323-4388-996A-DC59653A466C}" type="sibTrans" cxnId="{16119C7F-9A96-4F2C-963F-31464DD8DF1E}">
      <dgm:prSet/>
      <dgm:spPr/>
      <dgm:t>
        <a:bodyPr/>
        <a:lstStyle/>
        <a:p>
          <a:endParaRPr lang="en-US"/>
        </a:p>
      </dgm:t>
    </dgm:pt>
    <dgm:pt modelId="{7D1B06EA-0911-4FDC-AE7D-90ED30E198DB}">
      <dgm:prSet phldrT="[Text]" custT="1"/>
      <dgm:spPr/>
      <dgm:t>
        <a:bodyPr/>
        <a:lstStyle/>
        <a:p>
          <a:r>
            <a:rPr lang="sv-SE" sz="1600" b="1" dirty="0" err="1">
              <a:latin typeface="Calibri" pitchFamily="34" charset="0"/>
            </a:rPr>
            <a:t>How</a:t>
          </a:r>
          <a:r>
            <a:rPr lang="sv-SE" sz="1600" b="1" dirty="0">
              <a:latin typeface="Calibri" pitchFamily="34" charset="0"/>
            </a:rPr>
            <a:t> to </a:t>
          </a:r>
          <a:r>
            <a:rPr lang="sv-SE" sz="1600" b="1" dirty="0" err="1">
              <a:latin typeface="Calibri" pitchFamily="34" charset="0"/>
            </a:rPr>
            <a:t>install</a:t>
          </a:r>
          <a:r>
            <a:rPr lang="sv-SE" sz="1600" b="1" dirty="0">
              <a:latin typeface="Calibri" pitchFamily="34" charset="0"/>
            </a:rPr>
            <a:t> and </a:t>
          </a:r>
          <a:r>
            <a:rPr lang="sv-SE" sz="1600" b="1" dirty="0" err="1">
              <a:latin typeface="Calibri" pitchFamily="34" charset="0"/>
            </a:rPr>
            <a:t>configure</a:t>
          </a:r>
          <a:r>
            <a:rPr lang="sv-SE" sz="1600" b="1" dirty="0">
              <a:latin typeface="Calibri" pitchFamily="34" charset="0"/>
            </a:rPr>
            <a:t> </a:t>
          </a:r>
          <a:r>
            <a:rPr lang="sv-SE" sz="1600" b="1" dirty="0" err="1">
              <a:latin typeface="Calibri" pitchFamily="34" charset="0"/>
            </a:rPr>
            <a:t>reader</a:t>
          </a:r>
          <a:r>
            <a:rPr lang="sv-SE" sz="1600" b="1" dirty="0">
              <a:latin typeface="Calibri" pitchFamily="34" charset="0"/>
            </a:rPr>
            <a:t>?</a:t>
          </a:r>
          <a:endParaRPr lang="en-US" sz="1600" b="1" dirty="0">
            <a:latin typeface="Calibri" pitchFamily="34" charset="0"/>
          </a:endParaRPr>
        </a:p>
      </dgm:t>
    </dgm:pt>
    <dgm:pt modelId="{9C1E242F-AFE6-49C4-9D7C-ECBCFB6528FA}" type="parTrans" cxnId="{F18156BA-B845-4426-966F-28F5C723B67C}">
      <dgm:prSet/>
      <dgm:spPr/>
      <dgm:t>
        <a:bodyPr/>
        <a:lstStyle/>
        <a:p>
          <a:endParaRPr lang="en-US"/>
        </a:p>
      </dgm:t>
    </dgm:pt>
    <dgm:pt modelId="{2C9607CA-0AD4-489F-A3E6-97B33AC61504}" type="sibTrans" cxnId="{F18156BA-B845-4426-966F-28F5C723B67C}">
      <dgm:prSet/>
      <dgm:spPr/>
      <dgm:t>
        <a:bodyPr/>
        <a:lstStyle/>
        <a:p>
          <a:endParaRPr lang="en-US"/>
        </a:p>
      </dgm:t>
    </dgm:pt>
    <dgm:pt modelId="{DAEC4843-0C7C-42BC-9D3F-97A2CDFEE733}" type="pres">
      <dgm:prSet presAssocID="{18FB11E7-654A-49EB-B2CB-82C00391BB89}" presName="linear" presStyleCnt="0">
        <dgm:presLayoutVars>
          <dgm:dir/>
          <dgm:animLvl val="lvl"/>
          <dgm:resizeHandles val="exact"/>
        </dgm:presLayoutVars>
      </dgm:prSet>
      <dgm:spPr/>
    </dgm:pt>
    <dgm:pt modelId="{4FA22CBF-6948-4493-8C36-DF5ED9A56946}" type="pres">
      <dgm:prSet presAssocID="{755EBDF0-311F-425A-AB38-717D8075F23F}" presName="parentLin" presStyleCnt="0"/>
      <dgm:spPr/>
    </dgm:pt>
    <dgm:pt modelId="{457934D7-9B10-4307-BCF6-566BA0746B40}" type="pres">
      <dgm:prSet presAssocID="{755EBDF0-311F-425A-AB38-717D8075F23F}" presName="parentLeftMargin" presStyleLbl="node1" presStyleIdx="0" presStyleCnt="1"/>
      <dgm:spPr/>
    </dgm:pt>
    <dgm:pt modelId="{E63621C0-8FB0-4C55-8977-E32BC716700A}" type="pres">
      <dgm:prSet presAssocID="{755EBDF0-311F-425A-AB38-717D8075F23F}" presName="parentText" presStyleLbl="node1" presStyleIdx="0" presStyleCnt="1" custScaleX="142857" custScaleY="30830" custLinFactNeighborX="-38510" custLinFactNeighborY="-11811">
        <dgm:presLayoutVars>
          <dgm:chMax val="0"/>
          <dgm:bulletEnabled val="1"/>
        </dgm:presLayoutVars>
      </dgm:prSet>
      <dgm:spPr/>
    </dgm:pt>
    <dgm:pt modelId="{701D6717-64C1-4458-B09A-ACE02A89C06C}" type="pres">
      <dgm:prSet presAssocID="{755EBDF0-311F-425A-AB38-717D8075F23F}" presName="negativeSpace" presStyleCnt="0"/>
      <dgm:spPr/>
    </dgm:pt>
    <dgm:pt modelId="{33EFFBE9-D370-4684-B740-1791DE941160}" type="pres">
      <dgm:prSet presAssocID="{755EBDF0-311F-425A-AB38-717D8075F23F}" presName="childText" presStyleLbl="conFgAcc1" presStyleIdx="0" presStyleCnt="1" custLinFactNeighborX="-5344" custLinFactNeighborY="-21873">
        <dgm:presLayoutVars>
          <dgm:bulletEnabled val="1"/>
        </dgm:presLayoutVars>
      </dgm:prSet>
      <dgm:spPr/>
    </dgm:pt>
  </dgm:ptLst>
  <dgm:cxnLst>
    <dgm:cxn modelId="{189A910A-55F7-4EDB-9945-726923CD33ED}" type="presOf" srcId="{DA0A6039-4042-4A47-B742-CEE357BA5359}" destId="{33EFFBE9-D370-4684-B740-1791DE941160}" srcOrd="0" destOrd="3" presId="urn:microsoft.com/office/officeart/2005/8/layout/list1"/>
    <dgm:cxn modelId="{16119C7F-9A96-4F2C-963F-31464DD8DF1E}" srcId="{755EBDF0-311F-425A-AB38-717D8075F23F}" destId="{B4CF3E5C-CBFC-46CE-A80B-C4016830F71F}" srcOrd="0" destOrd="0" parTransId="{1B577495-1DDE-4154-A1F2-F8A3561EE354}" sibTransId="{BAA7E8FA-E323-4388-996A-DC59653A466C}"/>
    <dgm:cxn modelId="{E39A3781-E86A-43C1-B2B6-B5F675B3BD58}" type="presOf" srcId="{7D1B06EA-0911-4FDC-AE7D-90ED30E198DB}" destId="{33EFFBE9-D370-4684-B740-1791DE941160}" srcOrd="0" destOrd="2" presId="urn:microsoft.com/office/officeart/2005/8/layout/list1"/>
    <dgm:cxn modelId="{60DF07AB-B5C5-4E29-8AB0-31CAC4F04A36}" type="presOf" srcId="{755EBDF0-311F-425A-AB38-717D8075F23F}" destId="{E63621C0-8FB0-4C55-8977-E32BC716700A}" srcOrd="1" destOrd="0" presId="urn:microsoft.com/office/officeart/2005/8/layout/list1"/>
    <dgm:cxn modelId="{679300B3-A02C-42CD-9D2D-011FA1F1F7E1}" type="presOf" srcId="{23F5E473-5077-4260-B51B-EE646ABB0622}" destId="{33EFFBE9-D370-4684-B740-1791DE941160}" srcOrd="0" destOrd="1" presId="urn:microsoft.com/office/officeart/2005/8/layout/list1"/>
    <dgm:cxn modelId="{49F500B4-63F2-4471-A75F-9F91ED8A0D00}" srcId="{18FB11E7-654A-49EB-B2CB-82C00391BB89}" destId="{755EBDF0-311F-425A-AB38-717D8075F23F}" srcOrd="0" destOrd="0" parTransId="{B3376CDD-1764-4E95-A1A9-0A5F27308776}" sibTransId="{717F772B-8BD2-48DF-91B7-597004E1F89B}"/>
    <dgm:cxn modelId="{F18156BA-B845-4426-966F-28F5C723B67C}" srcId="{755EBDF0-311F-425A-AB38-717D8075F23F}" destId="{7D1B06EA-0911-4FDC-AE7D-90ED30E198DB}" srcOrd="2" destOrd="0" parTransId="{9C1E242F-AFE6-49C4-9D7C-ECBCFB6528FA}" sibTransId="{2C9607CA-0AD4-489F-A3E6-97B33AC61504}"/>
    <dgm:cxn modelId="{CBD615CB-11A7-403B-993B-9A04DA394C31}" srcId="{755EBDF0-311F-425A-AB38-717D8075F23F}" destId="{23F5E473-5077-4260-B51B-EE646ABB0622}" srcOrd="1" destOrd="0" parTransId="{99F8F693-EA70-47E6-A3B2-EB26193A288D}" sibTransId="{F9BC00F0-CC51-4FA8-8E56-C6C95BC7CBCF}"/>
    <dgm:cxn modelId="{B0A5C8D4-E247-451B-8EAE-C10102C44CED}" type="presOf" srcId="{B4CF3E5C-CBFC-46CE-A80B-C4016830F71F}" destId="{33EFFBE9-D370-4684-B740-1791DE941160}" srcOrd="0" destOrd="0" presId="urn:microsoft.com/office/officeart/2005/8/layout/list1"/>
    <dgm:cxn modelId="{E33331ED-8073-49AC-923E-FCF5594B4023}" srcId="{755EBDF0-311F-425A-AB38-717D8075F23F}" destId="{DA0A6039-4042-4A47-B742-CEE357BA5359}" srcOrd="3" destOrd="0" parTransId="{7F5C19D8-8320-47C9-9EB3-6013FD4D3890}" sibTransId="{67C42037-27BA-499A-A20F-42AB468E8BAD}"/>
    <dgm:cxn modelId="{565DABF5-356F-4F4A-BA5A-5A749E73A580}" type="presOf" srcId="{755EBDF0-311F-425A-AB38-717D8075F23F}" destId="{457934D7-9B10-4307-BCF6-566BA0746B40}" srcOrd="0" destOrd="0" presId="urn:microsoft.com/office/officeart/2005/8/layout/list1"/>
    <dgm:cxn modelId="{14DCC3FD-A56D-4609-927E-E7023E33C0D5}" type="presOf" srcId="{18FB11E7-654A-49EB-B2CB-82C00391BB89}" destId="{DAEC4843-0C7C-42BC-9D3F-97A2CDFEE733}" srcOrd="0" destOrd="0" presId="urn:microsoft.com/office/officeart/2005/8/layout/list1"/>
    <dgm:cxn modelId="{3066711E-4912-4E75-94F6-90BC8761D389}" type="presParOf" srcId="{DAEC4843-0C7C-42BC-9D3F-97A2CDFEE733}" destId="{4FA22CBF-6948-4493-8C36-DF5ED9A56946}" srcOrd="0" destOrd="0" presId="urn:microsoft.com/office/officeart/2005/8/layout/list1"/>
    <dgm:cxn modelId="{C2A99E01-5DFE-4ADF-B321-3936CD3D562F}" type="presParOf" srcId="{4FA22CBF-6948-4493-8C36-DF5ED9A56946}" destId="{457934D7-9B10-4307-BCF6-566BA0746B40}" srcOrd="0" destOrd="0" presId="urn:microsoft.com/office/officeart/2005/8/layout/list1"/>
    <dgm:cxn modelId="{D1D916CB-1D94-460B-8376-266852B77BA7}" type="presParOf" srcId="{4FA22CBF-6948-4493-8C36-DF5ED9A56946}" destId="{E63621C0-8FB0-4C55-8977-E32BC716700A}" srcOrd="1" destOrd="0" presId="urn:microsoft.com/office/officeart/2005/8/layout/list1"/>
    <dgm:cxn modelId="{EB648BEB-350D-4C08-B46E-8F37FF14681C}" type="presParOf" srcId="{DAEC4843-0C7C-42BC-9D3F-97A2CDFEE733}" destId="{701D6717-64C1-4458-B09A-ACE02A89C06C}" srcOrd="1" destOrd="0" presId="urn:microsoft.com/office/officeart/2005/8/layout/list1"/>
    <dgm:cxn modelId="{D6031D55-5AE6-48BD-BF63-AC7ACF7D3428}" type="presParOf" srcId="{DAEC4843-0C7C-42BC-9D3F-97A2CDFEE733}" destId="{33EFFBE9-D370-4684-B740-1791DE941160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AEE3B0-39DD-9545-9FAA-B4CF347E2D04}">
      <dsp:nvSpPr>
        <dsp:cNvPr id="0" name=""/>
        <dsp:cNvSpPr/>
      </dsp:nvSpPr>
      <dsp:spPr>
        <a:xfrm>
          <a:off x="424218" y="2131"/>
          <a:ext cx="1754950" cy="1636494"/>
        </a:xfrm>
        <a:prstGeom prst="rect">
          <a:avLst/>
        </a:prstGeom>
        <a:solidFill>
          <a:srgbClr val="00A0D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Secure Manufacturing experience since 1964</a:t>
          </a:r>
        </a:p>
      </dsp:txBody>
      <dsp:txXfrm>
        <a:off x="424218" y="2131"/>
        <a:ext cx="1754950" cy="1636494"/>
      </dsp:txXfrm>
    </dsp:sp>
    <dsp:sp modelId="{570A4825-43C0-6B43-A1D1-37A64C2D489E}">
      <dsp:nvSpPr>
        <dsp:cNvPr id="0" name=""/>
        <dsp:cNvSpPr/>
      </dsp:nvSpPr>
      <dsp:spPr>
        <a:xfrm>
          <a:off x="2430497" y="2131"/>
          <a:ext cx="1754950" cy="1636494"/>
        </a:xfrm>
        <a:prstGeom prst="rect">
          <a:avLst/>
        </a:prstGeom>
        <a:solidFill>
          <a:srgbClr val="00A0D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High quality </a:t>
          </a:r>
          <a:br>
            <a:rPr lang="en-US" sz="1000" kern="1200" dirty="0"/>
          </a:br>
          <a:r>
            <a:rPr lang="en-US" sz="1000" kern="1200" dirty="0"/>
            <a:t>level ISO 9001-2008</a:t>
          </a:r>
        </a:p>
      </dsp:txBody>
      <dsp:txXfrm>
        <a:off x="2430497" y="2131"/>
        <a:ext cx="1754950" cy="1636494"/>
      </dsp:txXfrm>
    </dsp:sp>
    <dsp:sp modelId="{50692967-FDA8-D744-81BB-C9C81E8490D2}">
      <dsp:nvSpPr>
        <dsp:cNvPr id="0" name=""/>
        <dsp:cNvSpPr/>
      </dsp:nvSpPr>
      <dsp:spPr>
        <a:xfrm>
          <a:off x="4436776" y="2131"/>
          <a:ext cx="1754950" cy="1636494"/>
        </a:xfrm>
        <a:prstGeom prst="rect">
          <a:avLst/>
        </a:prstGeom>
        <a:solidFill>
          <a:srgbClr val="00A0D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Warranties</a:t>
          </a:r>
        </a:p>
      </dsp:txBody>
      <dsp:txXfrm>
        <a:off x="4436776" y="2131"/>
        <a:ext cx="1754950" cy="1636494"/>
      </dsp:txXfrm>
    </dsp:sp>
    <dsp:sp modelId="{FF56EE10-F431-9445-952E-9C3F9EB9349C}">
      <dsp:nvSpPr>
        <dsp:cNvPr id="0" name=""/>
        <dsp:cNvSpPr/>
      </dsp:nvSpPr>
      <dsp:spPr>
        <a:xfrm>
          <a:off x="1427357" y="1889954"/>
          <a:ext cx="1754950" cy="1636494"/>
        </a:xfrm>
        <a:prstGeom prst="rect">
          <a:avLst/>
        </a:prstGeom>
        <a:solidFill>
          <a:srgbClr val="00A0D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Mobile Access</a:t>
          </a:r>
          <a:r>
            <a:rPr lang="en-US" sz="1000" kern="1200" dirty="0">
              <a:latin typeface="Verdana"/>
              <a:ea typeface="Verdana"/>
              <a:cs typeface="Verdana"/>
            </a:rPr>
            <a:t>®,</a:t>
          </a:r>
          <a:endParaRPr lang="en-US" sz="1000" kern="1200" dirty="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Powered by </a:t>
          </a:r>
          <a:br>
            <a:rPr lang="en-US" sz="1000" kern="1200" dirty="0"/>
          </a:br>
          <a:r>
            <a:rPr lang="en-US" sz="1000" kern="1200" dirty="0"/>
            <a:t>Seos</a:t>
          </a:r>
          <a:r>
            <a:rPr lang="en-US" sz="1000" kern="1200" dirty="0">
              <a:latin typeface="Verdana"/>
              <a:ea typeface="Verdana"/>
              <a:cs typeface="Verdana"/>
            </a:rPr>
            <a:t>®</a:t>
          </a:r>
          <a:endParaRPr lang="en-US" sz="1000" kern="1200" dirty="0"/>
        </a:p>
      </dsp:txBody>
      <dsp:txXfrm>
        <a:off x="1427357" y="1889954"/>
        <a:ext cx="1754950" cy="1636494"/>
      </dsp:txXfrm>
    </dsp:sp>
    <dsp:sp modelId="{CFB7CB7F-A4CD-104E-B2B9-1C6D06F07861}">
      <dsp:nvSpPr>
        <dsp:cNvPr id="0" name=""/>
        <dsp:cNvSpPr/>
      </dsp:nvSpPr>
      <dsp:spPr>
        <a:xfrm>
          <a:off x="3433636" y="1889954"/>
          <a:ext cx="1754950" cy="1636494"/>
        </a:xfrm>
        <a:prstGeom prst="rect">
          <a:avLst/>
        </a:prstGeom>
        <a:solidFill>
          <a:srgbClr val="00A0D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Global sales, </a:t>
          </a:r>
          <a:br>
            <a:rPr lang="en-US" sz="1000" kern="1200" dirty="0"/>
          </a:br>
          <a:r>
            <a:rPr lang="en-US" sz="1000" kern="1200" dirty="0"/>
            <a:t>service network </a:t>
          </a:r>
          <a:br>
            <a:rPr lang="en-US" sz="1000" kern="1200" dirty="0"/>
          </a:br>
          <a:r>
            <a:rPr lang="en-US" sz="1000" kern="1200" dirty="0"/>
            <a:t>and local technical support</a:t>
          </a:r>
        </a:p>
      </dsp:txBody>
      <dsp:txXfrm>
        <a:off x="3433636" y="1889954"/>
        <a:ext cx="1754950" cy="16364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D77960-DA36-4DB2-9F80-DC370DB092CC}">
      <dsp:nvSpPr>
        <dsp:cNvPr id="0" name=""/>
        <dsp:cNvSpPr/>
      </dsp:nvSpPr>
      <dsp:spPr>
        <a:xfrm>
          <a:off x="40" y="105613"/>
          <a:ext cx="3876957" cy="5718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HID Global only collects information which is required for service</a:t>
          </a:r>
        </a:p>
      </dsp:txBody>
      <dsp:txXfrm>
        <a:off x="40" y="105613"/>
        <a:ext cx="3876957" cy="571847"/>
      </dsp:txXfrm>
    </dsp:sp>
    <dsp:sp modelId="{B2120D10-6FE4-4E2F-B953-E4A287ABA7E5}">
      <dsp:nvSpPr>
        <dsp:cNvPr id="0" name=""/>
        <dsp:cNvSpPr/>
      </dsp:nvSpPr>
      <dsp:spPr>
        <a:xfrm>
          <a:off x="40" y="677460"/>
          <a:ext cx="3876957" cy="2964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End-User: Name, Email for You to invite Your users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Device make / model, app version to provide better service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Portal Administrators: Name, Email (User ID), password (stored encrypted), Phone Number only for Two Factor Authentication to log-in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i="1" kern="1200" dirty="0"/>
            <a:t>No sensitive personal data is stored, such as financial or health care information </a:t>
          </a:r>
          <a:endParaRPr lang="en-US" sz="2000" kern="1200" dirty="0"/>
        </a:p>
      </dsp:txBody>
      <dsp:txXfrm>
        <a:off x="40" y="677460"/>
        <a:ext cx="3876957" cy="2964600"/>
      </dsp:txXfrm>
    </dsp:sp>
    <dsp:sp modelId="{98ABA801-D6DA-4A37-9DBA-8C29C9FF863C}">
      <dsp:nvSpPr>
        <dsp:cNvPr id="0" name=""/>
        <dsp:cNvSpPr/>
      </dsp:nvSpPr>
      <dsp:spPr>
        <a:xfrm>
          <a:off x="4419772" y="105613"/>
          <a:ext cx="3876957" cy="5718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Ensure reciprocity: mutual information sharing</a:t>
          </a:r>
        </a:p>
      </dsp:txBody>
      <dsp:txXfrm>
        <a:off x="4419772" y="105613"/>
        <a:ext cx="3876957" cy="571847"/>
      </dsp:txXfrm>
    </dsp:sp>
    <dsp:sp modelId="{2EBF2446-2881-4158-A6EC-941B8C820E91}">
      <dsp:nvSpPr>
        <dsp:cNvPr id="0" name=""/>
        <dsp:cNvSpPr/>
      </dsp:nvSpPr>
      <dsp:spPr>
        <a:xfrm>
          <a:off x="4419772" y="677460"/>
          <a:ext cx="3876957" cy="2964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Informative and valid privacy policy </a:t>
          </a:r>
          <a:r>
            <a:rPr lang="en-US" sz="1400" kern="1200" dirty="0"/>
            <a:t>(option to accept or not accept)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Mutual exchange of information. You have access to the data in portal 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HID compliance to standards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100" kern="1200" dirty="0"/>
        </a:p>
      </dsp:txBody>
      <dsp:txXfrm>
        <a:off x="4419772" y="677460"/>
        <a:ext cx="3876957" cy="29646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D77960-DA36-4DB2-9F80-DC370DB092CC}">
      <dsp:nvSpPr>
        <dsp:cNvPr id="0" name=""/>
        <dsp:cNvSpPr/>
      </dsp:nvSpPr>
      <dsp:spPr>
        <a:xfrm>
          <a:off x="41" y="127370"/>
          <a:ext cx="3929732" cy="489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Continuous commitment</a:t>
          </a:r>
        </a:p>
      </dsp:txBody>
      <dsp:txXfrm>
        <a:off x="41" y="127370"/>
        <a:ext cx="3929732" cy="489600"/>
      </dsp:txXfrm>
    </dsp:sp>
    <dsp:sp modelId="{B2120D10-6FE4-4E2F-B953-E4A287ABA7E5}">
      <dsp:nvSpPr>
        <dsp:cNvPr id="0" name=""/>
        <dsp:cNvSpPr/>
      </dsp:nvSpPr>
      <dsp:spPr>
        <a:xfrm>
          <a:off x="41" y="616970"/>
          <a:ext cx="3929732" cy="32665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Use of open standards to enable and enhance cybersecurity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Passed network vulnerability threat assessments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Passed penetration testing with leading, independent 3rd parties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Security control framework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Design, code, review and testing 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Internal training on privacy priorities, principles, policies, and processes</a:t>
          </a:r>
        </a:p>
      </dsp:txBody>
      <dsp:txXfrm>
        <a:off x="41" y="616970"/>
        <a:ext cx="3929732" cy="3266550"/>
      </dsp:txXfrm>
    </dsp:sp>
    <dsp:sp modelId="{98ABA801-D6DA-4A37-9DBA-8C29C9FF863C}">
      <dsp:nvSpPr>
        <dsp:cNvPr id="0" name=""/>
        <dsp:cNvSpPr/>
      </dsp:nvSpPr>
      <dsp:spPr>
        <a:xfrm>
          <a:off x="4479935" y="127370"/>
          <a:ext cx="3929732" cy="489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Ensure privacy and security</a:t>
          </a:r>
        </a:p>
      </dsp:txBody>
      <dsp:txXfrm>
        <a:off x="4479935" y="127370"/>
        <a:ext cx="3929732" cy="489600"/>
      </dsp:txXfrm>
    </dsp:sp>
    <dsp:sp modelId="{2EBF2446-2881-4158-A6EC-941B8C820E91}">
      <dsp:nvSpPr>
        <dsp:cNvPr id="0" name=""/>
        <dsp:cNvSpPr/>
      </dsp:nvSpPr>
      <dsp:spPr>
        <a:xfrm>
          <a:off x="4479935" y="616970"/>
          <a:ext cx="3929732" cy="32665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2 factor authentication for log-in to portal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Strong password control (length, complexity, store encrypted)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TLS protection from Your browser to HID application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Inactivity log-out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Breakthrough </a:t>
          </a:r>
          <a:r>
            <a:rPr lang="en-US" sz="1700" kern="1200" dirty="0" err="1"/>
            <a:t>Seos</a:t>
          </a:r>
          <a:r>
            <a:rPr lang="en-US" sz="1700" kern="1200" dirty="0"/>
            <a:t>® credential technology protects privacy as no identity information can be read</a:t>
          </a:r>
        </a:p>
      </dsp:txBody>
      <dsp:txXfrm>
        <a:off x="4479935" y="616970"/>
        <a:ext cx="3929732" cy="32665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EFFBE9-D370-4684-B740-1791DE941160}">
      <dsp:nvSpPr>
        <dsp:cNvPr id="0" name=""/>
        <dsp:cNvSpPr/>
      </dsp:nvSpPr>
      <dsp:spPr>
        <a:xfrm>
          <a:off x="0" y="0"/>
          <a:ext cx="3950366" cy="3173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6592" tIns="1353820" rIns="3065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latin typeface="Calibri" pitchFamily="34" charset="0"/>
            </a:rPr>
            <a:t>HID MA Positioning, Discovery Questions, Ordering, Portal Administration etc.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latin typeface="Calibri" pitchFamily="34" charset="0"/>
            </a:rPr>
            <a:t>Sales and Technical </a:t>
          </a:r>
          <a:r>
            <a:rPr lang="en-US" sz="1600" b="0" kern="1200" dirty="0">
              <a:latin typeface="Calibri" pitchFamily="34" charset="0"/>
            </a:rPr>
            <a:t>Training available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600" b="1" kern="1200" dirty="0" err="1">
              <a:latin typeface="Calibri" pitchFamily="34" charset="0"/>
            </a:rPr>
            <a:t>How</a:t>
          </a:r>
          <a:r>
            <a:rPr lang="sv-SE" sz="1600" b="1" kern="1200" dirty="0">
              <a:latin typeface="Calibri" pitchFamily="34" charset="0"/>
            </a:rPr>
            <a:t> to </a:t>
          </a:r>
          <a:r>
            <a:rPr lang="sv-SE" sz="1600" b="1" kern="1200" dirty="0" err="1">
              <a:latin typeface="Calibri" pitchFamily="34" charset="0"/>
            </a:rPr>
            <a:t>install</a:t>
          </a:r>
          <a:r>
            <a:rPr lang="sv-SE" sz="1600" b="1" kern="1200" dirty="0">
              <a:latin typeface="Calibri" pitchFamily="34" charset="0"/>
            </a:rPr>
            <a:t> and </a:t>
          </a:r>
          <a:r>
            <a:rPr lang="sv-SE" sz="1600" b="1" kern="1200" dirty="0" err="1">
              <a:latin typeface="Calibri" pitchFamily="34" charset="0"/>
            </a:rPr>
            <a:t>configure</a:t>
          </a:r>
          <a:r>
            <a:rPr lang="sv-SE" sz="1600" b="1" kern="1200" dirty="0">
              <a:latin typeface="Calibri" pitchFamily="34" charset="0"/>
            </a:rPr>
            <a:t> </a:t>
          </a:r>
          <a:r>
            <a:rPr lang="sv-SE" sz="1600" b="1" kern="1200" dirty="0" err="1">
              <a:latin typeface="Calibri" pitchFamily="34" charset="0"/>
            </a:rPr>
            <a:t>reader</a:t>
          </a:r>
          <a:r>
            <a:rPr lang="sv-SE" sz="1600" b="1" kern="1200" dirty="0">
              <a:latin typeface="Calibri" pitchFamily="34" charset="0"/>
            </a:rPr>
            <a:t>?</a:t>
          </a:r>
          <a:endParaRPr lang="en-US" sz="1600" b="1" kern="1200" dirty="0">
            <a:latin typeface="Calibri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latin typeface="Calibri" pitchFamily="34" charset="0"/>
            </a:rPr>
            <a:t>Partners: </a:t>
          </a:r>
          <a:r>
            <a:rPr lang="en-US" sz="1600" b="0" kern="1200" dirty="0">
              <a:latin typeface="Calibri" pitchFamily="34" charset="0"/>
            </a:rPr>
            <a:t>available via </a:t>
          </a:r>
          <a:r>
            <a:rPr lang="en-US" sz="1600" b="1" kern="1200" dirty="0">
              <a:latin typeface="Calibri" pitchFamily="34" charset="0"/>
            </a:rPr>
            <a:t>Genuine HID Academy Learning Center</a:t>
          </a:r>
        </a:p>
      </dsp:txBody>
      <dsp:txXfrm>
        <a:off x="0" y="0"/>
        <a:ext cx="3950366" cy="3173625"/>
      </dsp:txXfrm>
    </dsp:sp>
    <dsp:sp modelId="{E63621C0-8FB0-4C55-8977-E32BC716700A}">
      <dsp:nvSpPr>
        <dsp:cNvPr id="0" name=""/>
        <dsp:cNvSpPr/>
      </dsp:nvSpPr>
      <dsp:spPr>
        <a:xfrm>
          <a:off x="115642" y="254604"/>
          <a:ext cx="3761331" cy="591566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4520" tIns="0" rIns="1045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itchFamily="34" charset="0"/>
            </a:rPr>
            <a:t>Academy Online Training </a:t>
          </a:r>
        </a:p>
      </dsp:txBody>
      <dsp:txXfrm>
        <a:off x="144520" y="283482"/>
        <a:ext cx="3703575" cy="5338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50367-E023-491E-AF5E-9E2147E0CF62}" type="datetimeFigureOut">
              <a:rPr lang="en-US" smtClean="0"/>
              <a:t>8/11/20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057773-C691-4159-B654-4B7165BD1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174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79B298-BE4A-4CB3-866C-B10CE8A708F3}" type="datetimeFigureOut">
              <a:rPr lang="en-US" smtClean="0"/>
              <a:t>8/11/20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A927BA-E26C-479C-8A6B-E1D052EE5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824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927BA-E26C-479C-8A6B-E1D052EE5F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938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927BA-E26C-479C-8A6B-E1D052EE5F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30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927BA-E26C-479C-8A6B-E1D052EE5FB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95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06822-7E40-2040-90E9-B432E0D51D0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34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HID Mobile Access supports Android and iOS devices. The devices on this list have been tested and verified</a:t>
            </a:r>
            <a:r>
              <a:rPr lang="de-DE" baseline="0" dirty="0"/>
              <a:t> – but other devices may work, but are not officially supported. </a:t>
            </a:r>
          </a:p>
          <a:p>
            <a:r>
              <a:rPr lang="de-DE" baseline="0" dirty="0"/>
              <a:t>There may be slight difference in gesture control and read distance across OS and devices (even from one manufacturer) due to the hardware components (antenna, chip sets,..) used.</a:t>
            </a:r>
          </a:p>
          <a:p>
            <a:endParaRPr lang="de-DE" baseline="0" dirty="0"/>
          </a:p>
          <a:p>
            <a:r>
              <a:rPr lang="de-DE" baseline="0" dirty="0"/>
              <a:t>Windows Phone is not currently supported, but the next version of the operating system due </a:t>
            </a:r>
            <a:r>
              <a:rPr lang="de-DE" baseline="0"/>
              <a:t>out in </a:t>
            </a:r>
            <a:r>
              <a:rPr lang="de-DE" baseline="0" dirty="0"/>
              <a:t>2015 will most likely include the features and functionalities we need to develop a compatible App. We will be looking into this at this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06822-7E40-2040-90E9-B432E0D51D0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411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927BA-E26C-479C-8A6B-E1D052EE5FB6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459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The Group’s product leadership is achieved through the continuous development of products offering enhanced customer value and lower product costs. A key activity for achieving this is the use of common product platforms with fewer components.</a:t>
            </a:r>
          </a:p>
          <a:p>
            <a:endParaRPr lang="en-US" dirty="0"/>
          </a:p>
          <a:p>
            <a:r>
              <a:rPr lang="en-US" dirty="0"/>
              <a:t>New products are also being developed in close collaboration with ASSA ABLOY’s end-users and distributors to enhance customer value. The product development process has been streamlined by implementing a clearly defined common development process and by separating the maintenance and improvement of existing products from new development.</a:t>
            </a: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7B7C8E-8BDD-432A-A2EC-4009D195E149}" type="slidenum">
              <a:rPr lang="en-US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168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emf"/><Relationship Id="rId5" Type="http://schemas.openxmlformats.org/officeDocument/2006/relationships/image" Target="../media/image1.emf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HID 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4712400"/>
            <a:ext cx="9144000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" y="2876400"/>
            <a:ext cx="8856000" cy="970829"/>
          </a:xfrm>
          <a:solidFill>
            <a:schemeClr val="accent1">
              <a:alpha val="80000"/>
            </a:schemeClr>
          </a:solidFill>
        </p:spPr>
        <p:txBody>
          <a:bodyPr lIns="288000" tIns="108000" rIns="288000" bIns="0" anchor="b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May be 2 rows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" y="3848400"/>
            <a:ext cx="8856000" cy="720000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lIns="288000" rIns="288000" bIns="10800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  <a:br>
              <a:rPr lang="en-US" dirty="0"/>
            </a:br>
            <a:r>
              <a:rPr lang="en-US" dirty="0"/>
              <a:t>May be 2 rows</a:t>
            </a:r>
          </a:p>
        </p:txBody>
      </p:sp>
      <p:sp>
        <p:nvSpPr>
          <p:cNvPr id="12" name="Rectangle 4"/>
          <p:cNvSpPr>
            <a:spLocks noChangeArrowheads="1"/>
          </p:cNvSpPr>
          <p:nvPr userDrawn="1"/>
        </p:nvSpPr>
        <p:spPr bwMode="auto">
          <a:xfrm>
            <a:off x="325041" y="317834"/>
            <a:ext cx="5111055" cy="6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0" tIns="45720" rIns="18000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spc="-6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cs typeface="Arial" pitchFamily="34" charset="0"/>
              </a:rPr>
              <a:t>The Trusted Source for </a:t>
            </a:r>
            <a:br>
              <a:rPr kumimoji="0" lang="en-US" sz="1600" b="0" i="1" u="none" strike="noStrike" cap="none" spc="-6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cs typeface="Arial" pitchFamily="34" charset="0"/>
              </a:rPr>
            </a:br>
            <a:r>
              <a:rPr kumimoji="0" lang="en-US" sz="1600" b="0" i="1" u="none" strike="noStrike" cap="none" spc="-6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cs typeface="Arial" pitchFamily="34" charset="0"/>
              </a:rPr>
              <a:t>Secure Identity Solutions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11510" y="-243389"/>
            <a:ext cx="24368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ASSA ABLOY. All rights reserved</a:t>
            </a:r>
            <a:endParaRPr lang="en-US" sz="900" b="1" dirty="0">
              <a:solidFill>
                <a:schemeClr val="tx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7251" y="4859228"/>
            <a:ext cx="942404" cy="130139"/>
          </a:xfrm>
          <a:prstGeom prst="rect">
            <a:avLst/>
          </a:prstGeom>
        </p:spPr>
      </p:pic>
      <p:pic>
        <p:nvPicPr>
          <p:cNvPr id="20" name="Picture 2" descr="tagline_black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894" y="4889679"/>
            <a:ext cx="1993385" cy="128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463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188000"/>
            <a:ext cx="3780000" cy="4860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000" y="1701000"/>
            <a:ext cx="3780000" cy="2619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US" sz="1800" dirty="0" smtClean="0"/>
            </a:lvl1pPr>
            <a:lvl2pPr>
              <a:defRPr sz="1600"/>
            </a:lvl2pPr>
            <a:lvl3pPr marL="900000" indent="-270000">
              <a:defRPr lang="en-US" sz="1400" dirty="0" smtClean="0"/>
            </a:lvl3pPr>
            <a:lvl4pPr>
              <a:defRPr sz="1200"/>
            </a:lvl4pPr>
            <a:lvl5pPr>
              <a:defRPr lang="en-US" sz="1000" dirty="0" smtClean="0"/>
            </a:lvl5pPr>
            <a:lvl7pPr>
              <a:defRPr lang="en-US" dirty="0" smtClean="0"/>
            </a:lvl7pPr>
            <a:lvl9pPr>
              <a:defRPr lang="en-US" dirty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2000" y="1188000"/>
            <a:ext cx="3780000" cy="48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70000" indent="-270000">
              <a:buNone/>
              <a:defRPr lang="en-US" b="1" smtClean="0"/>
            </a:lvl1pPr>
          </a:lstStyle>
          <a:p>
            <a:pPr marL="0" lvl="0" indent="0">
              <a:spcBef>
                <a:spcPts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2440" y="1701000"/>
            <a:ext cx="3780000" cy="2619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US" sz="1800" dirty="0" smtClean="0"/>
            </a:lvl1pPr>
            <a:lvl2pPr>
              <a:defRPr lang="en-US" sz="1600" dirty="0" smtClean="0"/>
            </a:lvl2pPr>
            <a:lvl3pPr marL="792000" indent="-268288">
              <a:defRPr lang="en-US" sz="1400" dirty="0" smtClean="0"/>
            </a:lvl3pPr>
            <a:lvl4pPr marL="1081088" indent="-277813">
              <a:defRPr lang="en-US" sz="1200" dirty="0" smtClean="0"/>
            </a:lvl4pPr>
            <a:lvl5pPr marL="1349375" indent="-268288">
              <a:defRPr lang="en-US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A3C3-2789-4AAC-B9FC-ED958E583E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6B12A-5800-403E-961A-ECA28888C93F}" type="datetimeFigureOut">
              <a:rPr lang="en-US" smtClean="0"/>
              <a:pPr/>
              <a:t>8/11/20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0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A3C3-2789-4AAC-B9FC-ED958E583E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6B12A-5800-403E-961A-ECA28888C93F}" type="datetimeFigureOut">
              <a:rPr lang="en-US" smtClean="0"/>
              <a:pPr/>
              <a:t>8/11/20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709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A3C3-2789-4AAC-B9FC-ED958E583E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6B12A-5800-403E-961A-ECA28888C93F}" type="datetimeFigureOut">
              <a:rPr lang="en-US" smtClean="0"/>
              <a:pPr/>
              <a:t>8/11/20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95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4712400"/>
            <a:ext cx="9144000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2619287"/>
            <a:ext cx="4572000" cy="810000"/>
          </a:xfrm>
          <a:solidFill>
            <a:schemeClr val="accent1">
              <a:alpha val="80000"/>
            </a:schemeClr>
          </a:solidFill>
        </p:spPr>
        <p:txBody>
          <a:bodyPr lIns="288000" tIns="108000" rIns="288000" bIns="10800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-111510" y="-243389"/>
            <a:ext cx="24368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ASSA ABLOY. All rights reserved</a:t>
            </a:r>
            <a:endParaRPr lang="en-US" sz="900" b="1" dirty="0">
              <a:solidFill>
                <a:schemeClr val="tx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446" y="187448"/>
            <a:ext cx="720080" cy="2839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7251" y="4859228"/>
            <a:ext cx="942404" cy="130139"/>
          </a:xfrm>
          <a:prstGeom prst="rect">
            <a:avLst/>
          </a:prstGeom>
        </p:spPr>
      </p:pic>
      <p:pic>
        <p:nvPicPr>
          <p:cNvPr id="21" name="Picture 2" descr="tagline_black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894" y="4889679"/>
            <a:ext cx="1993385" cy="128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6501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D End"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4712400"/>
            <a:ext cx="9144000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2619287"/>
            <a:ext cx="4572000" cy="810000"/>
          </a:xfrm>
          <a:solidFill>
            <a:schemeClr val="accent1">
              <a:alpha val="80000"/>
            </a:schemeClr>
          </a:solidFill>
        </p:spPr>
        <p:txBody>
          <a:bodyPr lIns="288000" tIns="108000" rIns="288000" bIns="10800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-111510" y="-243389"/>
            <a:ext cx="24368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ASSA ABLOY. All rights reserved</a:t>
            </a:r>
            <a:endParaRPr lang="en-US" sz="900" b="1" dirty="0">
              <a:solidFill>
                <a:schemeClr val="tx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7251" y="4859228"/>
            <a:ext cx="942404" cy="130139"/>
          </a:xfrm>
          <a:prstGeom prst="rect">
            <a:avLst/>
          </a:prstGeom>
        </p:spPr>
      </p:pic>
      <p:pic>
        <p:nvPicPr>
          <p:cNvPr id="21" name="Picture 2" descr="tagline_black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894" y="4889679"/>
            <a:ext cx="1993385" cy="128588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/>
          <a:srcRect r="15152"/>
          <a:stretch/>
        </p:blipFill>
        <p:spPr>
          <a:xfrm>
            <a:off x="1385455" y="1080269"/>
            <a:ext cx="7758545" cy="1080580"/>
          </a:xfrm>
          <a:prstGeom prst="rect">
            <a:avLst/>
          </a:prstGeom>
        </p:spPr>
      </p:pic>
      <p:pic>
        <p:nvPicPr>
          <p:cNvPr id="11" name="Picture 10" descr="samsung-seos-thankyou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333" y="-323274"/>
            <a:ext cx="3444394" cy="5166592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74704" y="77362"/>
            <a:ext cx="8999446" cy="4560112"/>
          </a:xfrm>
          <a:prstGeom prst="rect">
            <a:avLst/>
          </a:prstGeom>
          <a:noFill/>
          <a:ln w="152400" cmpd="sng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005798"/>
                </a:solidFill>
              </a:ln>
              <a:solidFill>
                <a:srgbClr val="0053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208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Title Slide 4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712400"/>
            <a:ext cx="9144000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44000" y="2876400"/>
            <a:ext cx="8856000" cy="970829"/>
          </a:xfrm>
          <a:solidFill>
            <a:srgbClr val="00539B">
              <a:alpha val="80000"/>
            </a:srgbClr>
          </a:solidFill>
        </p:spPr>
        <p:txBody>
          <a:bodyPr lIns="288000" tIns="108000" rIns="288000" bIns="0" anchor="b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May be 2 rows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" y="3848400"/>
            <a:ext cx="8856000" cy="720000"/>
          </a:xfrm>
          <a:prstGeom prst="rect">
            <a:avLst/>
          </a:prstGeom>
          <a:solidFill>
            <a:srgbClr val="00539B">
              <a:alpha val="80000"/>
            </a:srgbClr>
          </a:solidFill>
        </p:spPr>
        <p:txBody>
          <a:bodyPr lIns="288000" rIns="288000" bIns="10800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  <a:br>
              <a:rPr lang="en-US" dirty="0"/>
            </a:br>
            <a:r>
              <a:rPr lang="en-US" dirty="0"/>
              <a:t>May be 2 rows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25041" y="317834"/>
            <a:ext cx="5111055" cy="6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0" tIns="45720" rIns="18000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spc="-6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cs typeface="Arial" pitchFamily="34" charset="0"/>
              </a:rPr>
              <a:t>The Trusted Source for </a:t>
            </a:r>
            <a:br>
              <a:rPr kumimoji="0" lang="en-US" sz="1600" b="0" i="1" u="none" strike="noStrike" cap="none" spc="-6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cs typeface="Arial" pitchFamily="34" charset="0"/>
              </a:rPr>
            </a:br>
            <a:r>
              <a:rPr kumimoji="0" lang="en-US" sz="1600" b="0" i="1" u="none" strike="noStrike" cap="none" spc="-6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cs typeface="Arial" pitchFamily="34" charset="0"/>
              </a:rPr>
              <a:t>Security Identity Solutions</a:t>
            </a:r>
            <a:endParaRPr kumimoji="0" lang="en-US" sz="2000" b="0" i="0" u="none" strike="noStrike" cap="none" spc="-60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416" y="4784930"/>
            <a:ext cx="720080" cy="28391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111510" y="-243389"/>
            <a:ext cx="4280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HID Global Corporation/ASSA ABLOY AB. All rights reserved. </a:t>
            </a:r>
            <a:br>
              <a:rPr lang="en-US" sz="9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n-US" sz="9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6092" y="4965713"/>
            <a:ext cx="1858600" cy="103864"/>
            <a:chOff x="56092" y="4984428"/>
            <a:chExt cx="1858600" cy="103864"/>
          </a:xfrm>
        </p:grpSpPr>
        <p:sp>
          <p:nvSpPr>
            <p:cNvPr id="18" name="Text Placeholder 13"/>
            <p:cNvSpPr txBox="1">
              <a:spLocks/>
            </p:cNvSpPr>
            <p:nvPr userDrawn="1"/>
          </p:nvSpPr>
          <p:spPr bwMode="auto">
            <a:xfrm>
              <a:off x="56092" y="4984428"/>
              <a:ext cx="1858600" cy="101869"/>
            </a:xfrm>
            <a:prstGeom prst="rect">
              <a:avLst/>
            </a:prstGeom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33873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lang="en-US" sz="500" u="none" dirty="0">
                  <a:solidFill>
                    <a:srgbClr val="A6A6A6"/>
                  </a:solidFill>
                  <a:cs typeface="Arial" pitchFamily="34" charset="0"/>
                </a:rPr>
                <a:t>An ASSA ABLOY Group brand 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434626" y="5024284"/>
              <a:ext cx="469392" cy="64008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 userDrawn="1"/>
        </p:nvSpPr>
        <p:spPr>
          <a:xfrm>
            <a:off x="0" y="4712400"/>
            <a:ext cx="9144000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4" name="Rectangle 4"/>
          <p:cNvSpPr>
            <a:spLocks noChangeArrowheads="1"/>
          </p:cNvSpPr>
          <p:nvPr userDrawn="1"/>
        </p:nvSpPr>
        <p:spPr bwMode="auto">
          <a:xfrm>
            <a:off x="325041" y="317834"/>
            <a:ext cx="5111055" cy="6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0" tIns="45720" rIns="18000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ts val="17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i="1" spc="-60" dirty="0">
                <a:solidFill>
                  <a:prstClr val="white"/>
                </a:solidFill>
                <a:latin typeface="Verdana" pitchFamily="34" charset="0"/>
                <a:ea typeface="MS PGothic" pitchFamily="34" charset="-128"/>
                <a:cs typeface="Arial" pitchFamily="34" charset="0"/>
              </a:rPr>
              <a:t>The Trusted Source for </a:t>
            </a:r>
            <a:br>
              <a:rPr lang="en-US" sz="1600" i="1" spc="-60" dirty="0">
                <a:solidFill>
                  <a:prstClr val="white"/>
                </a:solidFill>
                <a:latin typeface="Verdana" pitchFamily="34" charset="0"/>
                <a:ea typeface="MS PGothic" pitchFamily="34" charset="-128"/>
                <a:cs typeface="Arial" pitchFamily="34" charset="0"/>
              </a:rPr>
            </a:br>
            <a:r>
              <a:rPr lang="en-US" sz="1600" i="1" spc="-60" dirty="0">
                <a:solidFill>
                  <a:prstClr val="white"/>
                </a:solidFill>
                <a:latin typeface="Verdana" pitchFamily="34" charset="0"/>
                <a:ea typeface="MS PGothic" pitchFamily="34" charset="-128"/>
                <a:cs typeface="Arial" pitchFamily="34" charset="0"/>
              </a:rPr>
              <a:t>Security Identity Solutions</a:t>
            </a:r>
            <a:endParaRPr lang="en-US" sz="2000" spc="-60" dirty="0">
              <a:solidFill>
                <a:prstClr val="white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416" y="4784930"/>
            <a:ext cx="720080" cy="283917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-111510" y="-243389"/>
            <a:ext cx="4280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prstClr val="black"/>
                </a:solidFill>
                <a:latin typeface="Verdana"/>
                <a:ea typeface="MS PGothic" pitchFamily="34" charset="-128"/>
              </a:rPr>
              <a:t>© HID Global Corporation/ASSA ABLOY AB. All rights reserved. </a:t>
            </a:r>
            <a:br>
              <a:rPr lang="en-US" sz="900" b="1" dirty="0">
                <a:solidFill>
                  <a:prstClr val="black"/>
                </a:solidFill>
                <a:latin typeface="Verdana"/>
                <a:ea typeface="MS PGothic" pitchFamily="34" charset="-128"/>
              </a:rPr>
            </a:br>
            <a:endParaRPr lang="en-US" sz="900" b="1" dirty="0">
              <a:solidFill>
                <a:prstClr val="black"/>
              </a:solidFill>
              <a:latin typeface="Verdana"/>
              <a:ea typeface="MS PGothic" pitchFamily="34" charset="-128"/>
            </a:endParaRP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56092" y="4965713"/>
            <a:ext cx="1858600" cy="103864"/>
            <a:chOff x="56092" y="4984428"/>
            <a:chExt cx="1858600" cy="103864"/>
          </a:xfrm>
        </p:grpSpPr>
        <p:sp>
          <p:nvSpPr>
            <p:cNvPr id="23" name="Text Placeholder 13"/>
            <p:cNvSpPr txBox="1">
              <a:spLocks/>
            </p:cNvSpPr>
            <p:nvPr userDrawn="1"/>
          </p:nvSpPr>
          <p:spPr bwMode="auto">
            <a:xfrm>
              <a:off x="56092" y="4984428"/>
              <a:ext cx="1858600" cy="101869"/>
            </a:xfrm>
            <a:prstGeom prst="rect">
              <a:avLst/>
            </a:prstGeom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33873"/>
                </a:buClr>
                <a:buFont typeface="Wingdings" pitchFamily="2" charset="2"/>
                <a:buNone/>
                <a:defRPr/>
              </a:pPr>
              <a:r>
                <a:rPr lang="en-US" sz="500" dirty="0">
                  <a:solidFill>
                    <a:srgbClr val="A6A6A6"/>
                  </a:solidFill>
                  <a:cs typeface="Arial" pitchFamily="34" charset="0"/>
                </a:rPr>
                <a:t>An ASSA ABLOY Group brand 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434626" y="5024284"/>
              <a:ext cx="469392" cy="640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9050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lide 4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712400"/>
            <a:ext cx="9144000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44000" y="2876400"/>
            <a:ext cx="8856000" cy="970829"/>
          </a:xfrm>
          <a:solidFill>
            <a:srgbClr val="00539B">
              <a:alpha val="80000"/>
            </a:srgbClr>
          </a:solidFill>
        </p:spPr>
        <p:txBody>
          <a:bodyPr lIns="288000" tIns="108000" rIns="288000" bIns="0" anchor="b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May be 2 rows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" y="3848400"/>
            <a:ext cx="8856000" cy="720000"/>
          </a:xfrm>
          <a:prstGeom prst="rect">
            <a:avLst/>
          </a:prstGeom>
          <a:solidFill>
            <a:srgbClr val="00539B">
              <a:alpha val="80000"/>
            </a:srgbClr>
          </a:solidFill>
        </p:spPr>
        <p:txBody>
          <a:bodyPr lIns="288000" rIns="288000" bIns="10800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  <a:br>
              <a:rPr lang="en-US" dirty="0"/>
            </a:br>
            <a:r>
              <a:rPr lang="en-US" dirty="0"/>
              <a:t>May be 2 rows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25041" y="317834"/>
            <a:ext cx="5111055" cy="6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0" tIns="45720" rIns="18000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spc="-6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latin typeface="Verdana" pitchFamily="34" charset="0"/>
                <a:cs typeface="Arial" pitchFamily="34" charset="0"/>
              </a:rPr>
              <a:t>The Trusted Source for </a:t>
            </a:r>
            <a:br>
              <a:rPr kumimoji="0" lang="en-US" sz="1600" b="0" i="1" u="none" strike="noStrike" cap="none" spc="-6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latin typeface="Verdana" pitchFamily="34" charset="0"/>
                <a:cs typeface="Arial" pitchFamily="34" charset="0"/>
              </a:rPr>
            </a:br>
            <a:r>
              <a:rPr kumimoji="0" lang="en-US" sz="1600" b="0" i="1" u="none" strike="noStrike" cap="none" spc="-6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latin typeface="Verdana" pitchFamily="34" charset="0"/>
                <a:cs typeface="Arial" pitchFamily="34" charset="0"/>
              </a:rPr>
              <a:t>Security Identity Solutions</a:t>
            </a:r>
            <a:endParaRPr kumimoji="0" lang="en-US" sz="2000" b="0" i="0" u="none" strike="noStrike" cap="none" spc="-60" normalizeH="0" baseline="0" noProof="0" dirty="0">
              <a:ln>
                <a:noFill/>
              </a:ln>
              <a:solidFill>
                <a:srgbClr val="00539B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416" y="4784930"/>
            <a:ext cx="720080" cy="28391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-111510" y="-243389"/>
            <a:ext cx="4280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HID Global Corporation/ASSA ABLOY AB. All rights reserved. </a:t>
            </a:r>
            <a:br>
              <a:rPr lang="en-US" sz="9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n-US" sz="9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6092" y="4965713"/>
            <a:ext cx="1858600" cy="103864"/>
            <a:chOff x="56092" y="4984428"/>
            <a:chExt cx="1858600" cy="103864"/>
          </a:xfrm>
        </p:grpSpPr>
        <p:sp>
          <p:nvSpPr>
            <p:cNvPr id="14" name="Text Placeholder 13"/>
            <p:cNvSpPr txBox="1">
              <a:spLocks/>
            </p:cNvSpPr>
            <p:nvPr userDrawn="1"/>
          </p:nvSpPr>
          <p:spPr bwMode="auto">
            <a:xfrm>
              <a:off x="56092" y="4984428"/>
              <a:ext cx="1858600" cy="101869"/>
            </a:xfrm>
            <a:prstGeom prst="rect">
              <a:avLst/>
            </a:prstGeom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33873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lang="en-US" sz="500" u="none" dirty="0">
                  <a:solidFill>
                    <a:srgbClr val="A6A6A6"/>
                  </a:solidFill>
                  <a:cs typeface="Arial" pitchFamily="34" charset="0"/>
                </a:rPr>
                <a:t>An ASSA ABLOY Group brand 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434626" y="5024284"/>
              <a:ext cx="469392" cy="64008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 userDrawn="1"/>
        </p:nvSpPr>
        <p:spPr>
          <a:xfrm>
            <a:off x="0" y="4712400"/>
            <a:ext cx="9144000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7" name="Rectangle 4"/>
          <p:cNvSpPr>
            <a:spLocks noChangeArrowheads="1"/>
          </p:cNvSpPr>
          <p:nvPr userDrawn="1"/>
        </p:nvSpPr>
        <p:spPr bwMode="auto">
          <a:xfrm>
            <a:off x="325041" y="317834"/>
            <a:ext cx="5111055" cy="6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0" tIns="45720" rIns="18000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ts val="17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i="1" spc="-60" dirty="0">
                <a:solidFill>
                  <a:srgbClr val="00539B"/>
                </a:solidFill>
                <a:latin typeface="Verdana" pitchFamily="34" charset="0"/>
                <a:ea typeface="MS PGothic" pitchFamily="34" charset="-128"/>
                <a:cs typeface="Arial" pitchFamily="34" charset="0"/>
              </a:rPr>
              <a:t>The Trusted Source for </a:t>
            </a:r>
            <a:br>
              <a:rPr lang="en-US" sz="1600" i="1" spc="-60" dirty="0">
                <a:solidFill>
                  <a:srgbClr val="00539B"/>
                </a:solidFill>
                <a:latin typeface="Verdana" pitchFamily="34" charset="0"/>
                <a:ea typeface="MS PGothic" pitchFamily="34" charset="-128"/>
                <a:cs typeface="Arial" pitchFamily="34" charset="0"/>
              </a:rPr>
            </a:br>
            <a:r>
              <a:rPr lang="en-US" sz="1600" i="1" spc="-60" dirty="0">
                <a:solidFill>
                  <a:srgbClr val="00539B"/>
                </a:solidFill>
                <a:latin typeface="Verdana" pitchFamily="34" charset="0"/>
                <a:ea typeface="MS PGothic" pitchFamily="34" charset="-128"/>
                <a:cs typeface="Arial" pitchFamily="34" charset="0"/>
              </a:rPr>
              <a:t>Security Identity Solutions</a:t>
            </a:r>
            <a:endParaRPr lang="en-US" sz="2000" spc="-60" dirty="0">
              <a:solidFill>
                <a:srgbClr val="00539B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416" y="4784930"/>
            <a:ext cx="720080" cy="283917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-111510" y="-243389"/>
            <a:ext cx="4280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prstClr val="black"/>
                </a:solidFill>
                <a:latin typeface="Verdana"/>
                <a:ea typeface="MS PGothic" pitchFamily="34" charset="-128"/>
              </a:rPr>
              <a:t>© HID Global Corporation/ASSA ABLOY AB. All rights reserved. </a:t>
            </a:r>
            <a:br>
              <a:rPr lang="en-US" sz="900" b="1" dirty="0">
                <a:solidFill>
                  <a:prstClr val="black"/>
                </a:solidFill>
                <a:latin typeface="Verdana"/>
                <a:ea typeface="MS PGothic" pitchFamily="34" charset="-128"/>
              </a:rPr>
            </a:br>
            <a:endParaRPr lang="en-US" sz="900" b="1" dirty="0">
              <a:solidFill>
                <a:prstClr val="black"/>
              </a:solidFill>
              <a:latin typeface="Verdana"/>
              <a:ea typeface="MS PGothic" pitchFamily="34" charset="-128"/>
            </a:endParaRP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56092" y="4965713"/>
            <a:ext cx="1858600" cy="103864"/>
            <a:chOff x="56092" y="4984428"/>
            <a:chExt cx="1858600" cy="103864"/>
          </a:xfrm>
        </p:grpSpPr>
        <p:sp>
          <p:nvSpPr>
            <p:cNvPr id="23" name="Text Placeholder 13"/>
            <p:cNvSpPr txBox="1">
              <a:spLocks/>
            </p:cNvSpPr>
            <p:nvPr userDrawn="1"/>
          </p:nvSpPr>
          <p:spPr bwMode="auto">
            <a:xfrm>
              <a:off x="56092" y="4984428"/>
              <a:ext cx="1858600" cy="101869"/>
            </a:xfrm>
            <a:prstGeom prst="rect">
              <a:avLst/>
            </a:prstGeom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33873"/>
                </a:buClr>
                <a:buFont typeface="Wingdings" pitchFamily="2" charset="2"/>
                <a:buNone/>
                <a:defRPr/>
              </a:pPr>
              <a:r>
                <a:rPr lang="en-US" sz="500" dirty="0">
                  <a:solidFill>
                    <a:srgbClr val="A6A6A6"/>
                  </a:solidFill>
                  <a:cs typeface="Arial" pitchFamily="34" charset="0"/>
                </a:rPr>
                <a:t>An ASSA ABLOY Group brand 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434626" y="5024284"/>
              <a:ext cx="469392" cy="640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09779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96015-7C73-43BB-8013-A23E255498DD}" type="datetime1">
              <a:rPr lang="en-US" noProof="0" smtClean="0"/>
              <a:t>8/11/20</a:t>
            </a:fld>
            <a:endParaRPr lang="en-US" noProof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8C9CC-962F-45FA-B4B5-5334C4E7EAA1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31231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711500"/>
            <a:ext cx="9144000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Verdana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44000" y="2876400"/>
            <a:ext cx="8856000" cy="970829"/>
          </a:xfrm>
          <a:solidFill>
            <a:srgbClr val="00539B">
              <a:alpha val="80000"/>
            </a:srgbClr>
          </a:solidFill>
        </p:spPr>
        <p:txBody>
          <a:bodyPr lIns="288000" tIns="108000" rIns="288000" bIns="0" anchor="b">
            <a:sp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May be 2 rows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" y="3848400"/>
            <a:ext cx="8856000" cy="720000"/>
          </a:xfrm>
          <a:prstGeom prst="rect">
            <a:avLst/>
          </a:prstGeom>
          <a:solidFill>
            <a:srgbClr val="00539B">
              <a:alpha val="80000"/>
            </a:srgbClr>
          </a:solidFill>
        </p:spPr>
        <p:txBody>
          <a:bodyPr lIns="288000" rIns="288000" bIns="10800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  <a:br>
              <a:rPr lang="en-US" dirty="0"/>
            </a:br>
            <a:r>
              <a:rPr lang="en-US" dirty="0"/>
              <a:t>May be 2 rows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416" y="4784930"/>
            <a:ext cx="720080" cy="283917"/>
          </a:xfrm>
          <a:prstGeom prst="rect">
            <a:avLst/>
          </a:prstGeom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25041" y="317834"/>
            <a:ext cx="5111055" cy="6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0" tIns="45720" rIns="18000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ts val="17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i="1" spc="-60" dirty="0">
                <a:solidFill>
                  <a:prstClr val="white"/>
                </a:solidFill>
                <a:latin typeface="Verdana" pitchFamily="34" charset="0"/>
                <a:cs typeface="Arial" pitchFamily="34" charset="0"/>
              </a:rPr>
              <a:t>The Trusted Source for </a:t>
            </a:r>
            <a:br>
              <a:rPr lang="en-US" sz="1600" i="1" spc="-60" dirty="0">
                <a:solidFill>
                  <a:prstClr val="white"/>
                </a:solidFill>
                <a:latin typeface="Verdana" pitchFamily="34" charset="0"/>
                <a:cs typeface="Arial" pitchFamily="34" charset="0"/>
              </a:rPr>
            </a:br>
            <a:r>
              <a:rPr lang="en-US" sz="1600" i="1" spc="-60" dirty="0">
                <a:solidFill>
                  <a:prstClr val="white"/>
                </a:solidFill>
                <a:latin typeface="Verdana" pitchFamily="34" charset="0"/>
                <a:cs typeface="Arial" pitchFamily="34" charset="0"/>
              </a:rPr>
              <a:t>Security Identity Solutions</a:t>
            </a:r>
            <a:endParaRPr lang="en-US" sz="2000" spc="-6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111510" y="-243389"/>
            <a:ext cx="4280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prstClr val="black"/>
                </a:solidFill>
                <a:latin typeface="Verdana"/>
              </a:rPr>
              <a:t>© HID Global Corporation/ASSA ABLOY AB. All rights reserved. </a:t>
            </a:r>
            <a:br>
              <a:rPr lang="en-US" sz="900" b="1" dirty="0">
                <a:solidFill>
                  <a:prstClr val="black"/>
                </a:solidFill>
                <a:latin typeface="Verdana"/>
              </a:rPr>
            </a:br>
            <a:endParaRPr lang="en-US" sz="900" b="1" dirty="0">
              <a:solidFill>
                <a:prstClr val="black"/>
              </a:solidFill>
              <a:latin typeface="Verdana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6092" y="4965713"/>
            <a:ext cx="1858600" cy="103864"/>
            <a:chOff x="56092" y="4984428"/>
            <a:chExt cx="1858600" cy="103864"/>
          </a:xfrm>
        </p:grpSpPr>
        <p:sp>
          <p:nvSpPr>
            <p:cNvPr id="18" name="Text Placeholder 13"/>
            <p:cNvSpPr txBox="1">
              <a:spLocks/>
            </p:cNvSpPr>
            <p:nvPr userDrawn="1"/>
          </p:nvSpPr>
          <p:spPr bwMode="auto">
            <a:xfrm>
              <a:off x="56092" y="4984428"/>
              <a:ext cx="1858600" cy="101869"/>
            </a:xfrm>
            <a:prstGeom prst="rect">
              <a:avLst/>
            </a:prstGeom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33873"/>
                </a:buClr>
                <a:buFont typeface="Wingdings" pitchFamily="2" charset="2"/>
                <a:buNone/>
                <a:defRPr/>
              </a:pPr>
              <a:r>
                <a:rPr lang="en-US" sz="500" dirty="0">
                  <a:solidFill>
                    <a:srgbClr val="A6A6A6"/>
                  </a:solidFill>
                  <a:cs typeface="Arial" pitchFamily="34" charset="0"/>
                </a:rPr>
                <a:t>An ASSA ABLOY Group brand 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434626" y="5024284"/>
              <a:ext cx="469392" cy="64008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 userDrawn="1"/>
        </p:nvSpPr>
        <p:spPr>
          <a:xfrm>
            <a:off x="0" y="4711500"/>
            <a:ext cx="9144000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Verdana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416" y="4784930"/>
            <a:ext cx="720080" cy="283917"/>
          </a:xfrm>
          <a:prstGeom prst="rect">
            <a:avLst/>
          </a:prstGeom>
        </p:spPr>
      </p:pic>
      <p:sp>
        <p:nvSpPr>
          <p:cNvPr id="15" name="Rectangle 4"/>
          <p:cNvSpPr>
            <a:spLocks noChangeArrowheads="1"/>
          </p:cNvSpPr>
          <p:nvPr userDrawn="1"/>
        </p:nvSpPr>
        <p:spPr bwMode="auto">
          <a:xfrm>
            <a:off x="325041" y="317834"/>
            <a:ext cx="5111055" cy="6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0" tIns="45720" rIns="18000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ts val="17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i="1" spc="-60" dirty="0">
                <a:solidFill>
                  <a:prstClr val="white"/>
                </a:solidFill>
                <a:latin typeface="Verdana" pitchFamily="34" charset="0"/>
                <a:ea typeface="MS PGothic" pitchFamily="34" charset="-128"/>
                <a:cs typeface="Arial" pitchFamily="34" charset="0"/>
              </a:rPr>
              <a:t>The Trusted Source for </a:t>
            </a:r>
            <a:br>
              <a:rPr lang="en-US" sz="1600" i="1" spc="-60" dirty="0">
                <a:solidFill>
                  <a:prstClr val="white"/>
                </a:solidFill>
                <a:latin typeface="Verdana" pitchFamily="34" charset="0"/>
                <a:ea typeface="MS PGothic" pitchFamily="34" charset="-128"/>
                <a:cs typeface="Arial" pitchFamily="34" charset="0"/>
              </a:rPr>
            </a:br>
            <a:r>
              <a:rPr lang="en-US" sz="1600" i="1" spc="-60" dirty="0">
                <a:solidFill>
                  <a:prstClr val="white"/>
                </a:solidFill>
                <a:latin typeface="Verdana" pitchFamily="34" charset="0"/>
                <a:ea typeface="MS PGothic" pitchFamily="34" charset="-128"/>
                <a:cs typeface="Arial" pitchFamily="34" charset="0"/>
              </a:rPr>
              <a:t>Security Identity Solutions</a:t>
            </a:r>
            <a:endParaRPr lang="en-US" sz="2000" spc="-60" dirty="0">
              <a:solidFill>
                <a:prstClr val="white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-111510" y="-243389"/>
            <a:ext cx="4280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prstClr val="black"/>
                </a:solidFill>
                <a:latin typeface="Verdana"/>
                <a:ea typeface="MS PGothic" pitchFamily="34" charset="-128"/>
              </a:rPr>
              <a:t>© HID Global Corporation/ASSA ABLOY AB. All rights reserved. </a:t>
            </a:r>
            <a:br>
              <a:rPr lang="en-US" sz="900" b="1" dirty="0">
                <a:solidFill>
                  <a:prstClr val="black"/>
                </a:solidFill>
                <a:latin typeface="Verdana"/>
                <a:ea typeface="MS PGothic" pitchFamily="34" charset="-128"/>
              </a:rPr>
            </a:br>
            <a:endParaRPr lang="en-US" sz="900" b="1" dirty="0">
              <a:solidFill>
                <a:prstClr val="black"/>
              </a:solidFill>
              <a:latin typeface="Verdana"/>
              <a:ea typeface="MS PGothic" pitchFamily="34" charset="-128"/>
            </a:endParaRP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56092" y="4965713"/>
            <a:ext cx="1858600" cy="103864"/>
            <a:chOff x="56092" y="4984428"/>
            <a:chExt cx="1858600" cy="103864"/>
          </a:xfrm>
        </p:grpSpPr>
        <p:sp>
          <p:nvSpPr>
            <p:cNvPr id="23" name="Text Placeholder 13"/>
            <p:cNvSpPr txBox="1">
              <a:spLocks/>
            </p:cNvSpPr>
            <p:nvPr userDrawn="1"/>
          </p:nvSpPr>
          <p:spPr bwMode="auto">
            <a:xfrm>
              <a:off x="56092" y="4984428"/>
              <a:ext cx="1858600" cy="101869"/>
            </a:xfrm>
            <a:prstGeom prst="rect">
              <a:avLst/>
            </a:prstGeom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33873"/>
                </a:buClr>
                <a:buFont typeface="Wingdings" pitchFamily="2" charset="2"/>
                <a:buNone/>
                <a:defRPr/>
              </a:pPr>
              <a:r>
                <a:rPr lang="en-US" sz="500" dirty="0">
                  <a:solidFill>
                    <a:srgbClr val="A6A6A6"/>
                  </a:solidFill>
                  <a:cs typeface="Arial" pitchFamily="34" charset="0"/>
                </a:rPr>
                <a:t>An ASSA ABLOY Group brand 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434626" y="5024284"/>
              <a:ext cx="469392" cy="640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9547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1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712400"/>
            <a:ext cx="9144000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" y="2876400"/>
            <a:ext cx="8856000" cy="970829"/>
          </a:xfrm>
          <a:solidFill>
            <a:srgbClr val="00539B">
              <a:alpha val="80000"/>
            </a:srgbClr>
          </a:solidFill>
        </p:spPr>
        <p:txBody>
          <a:bodyPr lIns="288000" tIns="108000" rIns="288000" bIns="0" anchor="b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May be 2 rows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" y="3848400"/>
            <a:ext cx="8856000" cy="720000"/>
          </a:xfrm>
          <a:prstGeom prst="rect">
            <a:avLst/>
          </a:prstGeom>
          <a:solidFill>
            <a:srgbClr val="00539B">
              <a:alpha val="80000"/>
            </a:srgbClr>
          </a:solidFill>
        </p:spPr>
        <p:txBody>
          <a:bodyPr lIns="288000" rIns="288000" bIns="10800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  <a:br>
              <a:rPr lang="en-US" dirty="0"/>
            </a:br>
            <a:r>
              <a:rPr lang="en-US" dirty="0"/>
              <a:t>May be 2 rows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25041" y="317834"/>
            <a:ext cx="5111055" cy="6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0" tIns="45720" rIns="18000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ts val="17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i="1" spc="-60" dirty="0">
                <a:solidFill>
                  <a:prstClr val="white"/>
                </a:solidFill>
                <a:latin typeface="Verdana" pitchFamily="34" charset="0"/>
                <a:cs typeface="Arial" pitchFamily="34" charset="0"/>
              </a:rPr>
              <a:t>The Trusted Source for </a:t>
            </a:r>
            <a:br>
              <a:rPr lang="en-US" sz="1600" i="1" spc="-60" dirty="0">
                <a:solidFill>
                  <a:prstClr val="white"/>
                </a:solidFill>
                <a:latin typeface="Verdana" pitchFamily="34" charset="0"/>
                <a:cs typeface="Arial" pitchFamily="34" charset="0"/>
              </a:rPr>
            </a:br>
            <a:r>
              <a:rPr lang="en-US" sz="1600" i="1" spc="-60" dirty="0">
                <a:solidFill>
                  <a:prstClr val="white"/>
                </a:solidFill>
                <a:latin typeface="Verdana" pitchFamily="34" charset="0"/>
                <a:cs typeface="Arial" pitchFamily="34" charset="0"/>
              </a:rPr>
              <a:t>Security Identity Solutions</a:t>
            </a:r>
            <a:endParaRPr lang="en-US" sz="2000" spc="-6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416" y="4784930"/>
            <a:ext cx="720080" cy="2839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111510" y="-243389"/>
            <a:ext cx="4280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prstClr val="black"/>
                </a:solidFill>
                <a:latin typeface="Verdana"/>
              </a:rPr>
              <a:t>© HID Global Corporation/ASSA ABLOY AB. All rights reserved. </a:t>
            </a:r>
            <a:br>
              <a:rPr lang="en-US" sz="900" b="1" dirty="0">
                <a:solidFill>
                  <a:prstClr val="black"/>
                </a:solidFill>
                <a:latin typeface="Verdana"/>
              </a:rPr>
            </a:br>
            <a:endParaRPr lang="en-US" sz="900" b="1" dirty="0">
              <a:solidFill>
                <a:prstClr val="black"/>
              </a:solidFill>
              <a:latin typeface="Verdana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6092" y="4965713"/>
            <a:ext cx="1858600" cy="103864"/>
            <a:chOff x="56092" y="4984428"/>
            <a:chExt cx="1858600" cy="103864"/>
          </a:xfrm>
        </p:grpSpPr>
        <p:sp>
          <p:nvSpPr>
            <p:cNvPr id="17" name="Text Placeholder 13"/>
            <p:cNvSpPr txBox="1">
              <a:spLocks/>
            </p:cNvSpPr>
            <p:nvPr userDrawn="1"/>
          </p:nvSpPr>
          <p:spPr bwMode="auto">
            <a:xfrm>
              <a:off x="56092" y="4984428"/>
              <a:ext cx="1858600" cy="101869"/>
            </a:xfrm>
            <a:prstGeom prst="rect">
              <a:avLst/>
            </a:prstGeom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33873"/>
                </a:buClr>
                <a:buFont typeface="Wingdings" pitchFamily="2" charset="2"/>
                <a:buNone/>
                <a:defRPr/>
              </a:pPr>
              <a:r>
                <a:rPr lang="en-US" sz="500" dirty="0">
                  <a:solidFill>
                    <a:srgbClr val="A6A6A6"/>
                  </a:solidFill>
                  <a:cs typeface="Arial" pitchFamily="34" charset="0"/>
                </a:rPr>
                <a:t>An ASSA ABLOY Group brand 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434626" y="5024284"/>
              <a:ext cx="469392" cy="64008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 userDrawn="1"/>
        </p:nvSpPr>
        <p:spPr>
          <a:xfrm>
            <a:off x="0" y="4712400"/>
            <a:ext cx="9144000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4" name="Rectangle 4"/>
          <p:cNvSpPr>
            <a:spLocks noChangeArrowheads="1"/>
          </p:cNvSpPr>
          <p:nvPr userDrawn="1"/>
        </p:nvSpPr>
        <p:spPr bwMode="auto">
          <a:xfrm>
            <a:off x="325041" y="317834"/>
            <a:ext cx="5111055" cy="6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0" tIns="45720" rIns="18000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ts val="17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i="1" spc="-60" dirty="0">
                <a:solidFill>
                  <a:prstClr val="white"/>
                </a:solidFill>
                <a:latin typeface="Verdana" pitchFamily="34" charset="0"/>
                <a:ea typeface="MS PGothic" pitchFamily="34" charset="-128"/>
                <a:cs typeface="Arial" pitchFamily="34" charset="0"/>
              </a:rPr>
              <a:t>The Trusted Source for </a:t>
            </a:r>
            <a:br>
              <a:rPr lang="en-US" sz="1600" i="1" spc="-60" dirty="0">
                <a:solidFill>
                  <a:prstClr val="white"/>
                </a:solidFill>
                <a:latin typeface="Verdana" pitchFamily="34" charset="0"/>
                <a:ea typeface="MS PGothic" pitchFamily="34" charset="-128"/>
                <a:cs typeface="Arial" pitchFamily="34" charset="0"/>
              </a:rPr>
            </a:br>
            <a:r>
              <a:rPr lang="en-US" sz="1600" i="1" spc="-60" dirty="0">
                <a:solidFill>
                  <a:prstClr val="white"/>
                </a:solidFill>
                <a:latin typeface="Verdana" pitchFamily="34" charset="0"/>
                <a:ea typeface="MS PGothic" pitchFamily="34" charset="-128"/>
                <a:cs typeface="Arial" pitchFamily="34" charset="0"/>
              </a:rPr>
              <a:t>Security Identity Solutions</a:t>
            </a:r>
            <a:endParaRPr lang="en-US" sz="2000" spc="-60" dirty="0">
              <a:solidFill>
                <a:prstClr val="white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416" y="4784930"/>
            <a:ext cx="720080" cy="283917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-111510" y="-243389"/>
            <a:ext cx="4280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prstClr val="black"/>
                </a:solidFill>
                <a:latin typeface="Verdana"/>
                <a:ea typeface="MS PGothic" pitchFamily="34" charset="-128"/>
              </a:rPr>
              <a:t>© HID Global Corporation/ASSA ABLOY AB. All rights reserved. </a:t>
            </a:r>
            <a:br>
              <a:rPr lang="en-US" sz="900" b="1" dirty="0">
                <a:solidFill>
                  <a:prstClr val="black"/>
                </a:solidFill>
                <a:latin typeface="Verdana"/>
                <a:ea typeface="MS PGothic" pitchFamily="34" charset="-128"/>
              </a:rPr>
            </a:br>
            <a:endParaRPr lang="en-US" sz="900" b="1" dirty="0">
              <a:solidFill>
                <a:prstClr val="black"/>
              </a:solidFill>
              <a:latin typeface="Verdana"/>
              <a:ea typeface="MS PGothic" pitchFamily="34" charset="-128"/>
            </a:endParaRP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56092" y="4965713"/>
            <a:ext cx="1858600" cy="103864"/>
            <a:chOff x="56092" y="4984428"/>
            <a:chExt cx="1858600" cy="103864"/>
          </a:xfrm>
        </p:grpSpPr>
        <p:sp>
          <p:nvSpPr>
            <p:cNvPr id="23" name="Text Placeholder 13"/>
            <p:cNvSpPr txBox="1">
              <a:spLocks/>
            </p:cNvSpPr>
            <p:nvPr userDrawn="1"/>
          </p:nvSpPr>
          <p:spPr bwMode="auto">
            <a:xfrm>
              <a:off x="56092" y="4984428"/>
              <a:ext cx="1858600" cy="101869"/>
            </a:xfrm>
            <a:prstGeom prst="rect">
              <a:avLst/>
            </a:prstGeom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33873"/>
                </a:buClr>
                <a:buFont typeface="Wingdings" pitchFamily="2" charset="2"/>
                <a:buNone/>
                <a:defRPr/>
              </a:pPr>
              <a:r>
                <a:rPr lang="en-US" sz="500" dirty="0">
                  <a:solidFill>
                    <a:srgbClr val="A6A6A6"/>
                  </a:solidFill>
                  <a:cs typeface="Arial" pitchFamily="34" charset="0"/>
                </a:rPr>
                <a:t>An ASSA ABLOY Group brand 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434626" y="5024284"/>
              <a:ext cx="469392" cy="640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9253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4712400"/>
            <a:ext cx="9144000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" y="2876400"/>
            <a:ext cx="8856000" cy="970829"/>
          </a:xfrm>
          <a:solidFill>
            <a:schemeClr val="accent1">
              <a:alpha val="80000"/>
            </a:schemeClr>
          </a:solidFill>
        </p:spPr>
        <p:txBody>
          <a:bodyPr lIns="288000" tIns="108000" rIns="288000" bIns="0" anchor="b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May be 2 rows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" y="3848400"/>
            <a:ext cx="8856000" cy="720000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lIns="288000" rIns="288000" bIns="10800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  <a:br>
              <a:rPr lang="en-US" dirty="0"/>
            </a:br>
            <a:r>
              <a:rPr lang="en-US" dirty="0"/>
              <a:t>May be 2 rows</a:t>
            </a:r>
          </a:p>
        </p:txBody>
      </p:sp>
      <p:sp>
        <p:nvSpPr>
          <p:cNvPr id="12" name="Rectangle 4"/>
          <p:cNvSpPr>
            <a:spLocks noChangeArrowheads="1"/>
          </p:cNvSpPr>
          <p:nvPr userDrawn="1"/>
        </p:nvSpPr>
        <p:spPr bwMode="auto">
          <a:xfrm>
            <a:off x="325041" y="317834"/>
            <a:ext cx="5111055" cy="6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0" tIns="45720" rIns="18000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spc="-6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cs typeface="Arial" pitchFamily="34" charset="0"/>
              </a:rPr>
              <a:t>ASSA ABLOY is the global leader in door opening solutions, dedicated to satisfying end-user needs for security, safety and convenience</a:t>
            </a:r>
            <a:endParaRPr kumimoji="0" lang="en-US" sz="2000" b="0" i="0" u="none" strike="noStrike" cap="none" spc="-60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-111510" y="-243389"/>
            <a:ext cx="24368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ASSA ABLOY. All rights reserved</a:t>
            </a:r>
            <a:endParaRPr lang="en-US" sz="900" b="1" dirty="0">
              <a:solidFill>
                <a:schemeClr val="tx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446" y="187448"/>
            <a:ext cx="720080" cy="2839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7251" y="4859228"/>
            <a:ext cx="942404" cy="130139"/>
          </a:xfrm>
          <a:prstGeom prst="rect">
            <a:avLst/>
          </a:prstGeom>
        </p:spPr>
      </p:pic>
      <p:pic>
        <p:nvPicPr>
          <p:cNvPr id="20" name="Picture 2" descr="tagline_black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894" y="4889679"/>
            <a:ext cx="1993385" cy="128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47333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3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712400"/>
            <a:ext cx="9144000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Verdana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44000" y="2876400"/>
            <a:ext cx="8856000" cy="970829"/>
          </a:xfrm>
          <a:solidFill>
            <a:srgbClr val="00539B">
              <a:alpha val="80000"/>
            </a:srgbClr>
          </a:solidFill>
        </p:spPr>
        <p:txBody>
          <a:bodyPr lIns="288000" tIns="108000" rIns="288000" bIns="0" anchor="b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May be 2 rows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" y="3848400"/>
            <a:ext cx="8856000" cy="720000"/>
          </a:xfrm>
          <a:prstGeom prst="rect">
            <a:avLst/>
          </a:prstGeom>
          <a:solidFill>
            <a:srgbClr val="00539B">
              <a:alpha val="80000"/>
            </a:srgbClr>
          </a:solidFill>
        </p:spPr>
        <p:txBody>
          <a:bodyPr lIns="288000" rIns="288000" bIns="10800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  <a:br>
              <a:rPr lang="en-US" dirty="0"/>
            </a:br>
            <a:r>
              <a:rPr lang="en-US" dirty="0"/>
              <a:t>May be 2 rows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25041" y="317834"/>
            <a:ext cx="5111055" cy="6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0" tIns="45720" rIns="18000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ts val="17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i="1" spc="-60" dirty="0">
                <a:solidFill>
                  <a:prstClr val="white"/>
                </a:solidFill>
                <a:latin typeface="Verdana" pitchFamily="34" charset="0"/>
                <a:cs typeface="Arial" pitchFamily="34" charset="0"/>
              </a:rPr>
              <a:t>The Trusted Source for </a:t>
            </a:r>
            <a:br>
              <a:rPr lang="en-US" sz="1600" i="1" spc="-60" dirty="0">
                <a:solidFill>
                  <a:prstClr val="white"/>
                </a:solidFill>
                <a:latin typeface="Verdana" pitchFamily="34" charset="0"/>
                <a:cs typeface="Arial" pitchFamily="34" charset="0"/>
              </a:rPr>
            </a:br>
            <a:r>
              <a:rPr lang="en-US" sz="1600" i="1" spc="-60" dirty="0">
                <a:solidFill>
                  <a:prstClr val="white"/>
                </a:solidFill>
                <a:latin typeface="Verdana" pitchFamily="34" charset="0"/>
                <a:cs typeface="Arial" pitchFamily="34" charset="0"/>
              </a:rPr>
              <a:t>Security Identity Solutions</a:t>
            </a:r>
            <a:endParaRPr lang="en-US" sz="2000" spc="-6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416" y="4784930"/>
            <a:ext cx="720080" cy="28391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111510" y="-243389"/>
            <a:ext cx="4280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prstClr val="black"/>
                </a:solidFill>
                <a:latin typeface="Verdana"/>
              </a:rPr>
              <a:t>© HID Global Corporation/ASSA ABLOY AB. All rights reserved. </a:t>
            </a:r>
            <a:br>
              <a:rPr lang="en-US" sz="900" b="1" dirty="0">
                <a:solidFill>
                  <a:prstClr val="black"/>
                </a:solidFill>
                <a:latin typeface="Verdana"/>
              </a:rPr>
            </a:br>
            <a:endParaRPr lang="en-US" sz="900" b="1" dirty="0">
              <a:solidFill>
                <a:prstClr val="black"/>
              </a:solidFill>
              <a:latin typeface="Verdana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6092" y="4965713"/>
            <a:ext cx="1858600" cy="103864"/>
            <a:chOff x="56092" y="4984428"/>
            <a:chExt cx="1858600" cy="103864"/>
          </a:xfrm>
        </p:grpSpPr>
        <p:sp>
          <p:nvSpPr>
            <p:cNvPr id="18" name="Text Placeholder 13"/>
            <p:cNvSpPr txBox="1">
              <a:spLocks/>
            </p:cNvSpPr>
            <p:nvPr userDrawn="1"/>
          </p:nvSpPr>
          <p:spPr bwMode="auto">
            <a:xfrm>
              <a:off x="56092" y="4984428"/>
              <a:ext cx="1858600" cy="101869"/>
            </a:xfrm>
            <a:prstGeom prst="rect">
              <a:avLst/>
            </a:prstGeom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33873"/>
                </a:buClr>
                <a:buFont typeface="Wingdings" pitchFamily="2" charset="2"/>
                <a:buNone/>
                <a:defRPr/>
              </a:pPr>
              <a:r>
                <a:rPr lang="en-US" sz="500" dirty="0">
                  <a:solidFill>
                    <a:srgbClr val="A6A6A6"/>
                  </a:solidFill>
                  <a:cs typeface="Arial" pitchFamily="34" charset="0"/>
                </a:rPr>
                <a:t>An ASSA ABLOY Group brand 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434626" y="5024284"/>
              <a:ext cx="469392" cy="64008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 userDrawn="1"/>
        </p:nvSpPr>
        <p:spPr>
          <a:xfrm>
            <a:off x="0" y="4712400"/>
            <a:ext cx="9144000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4" name="Rectangle 4"/>
          <p:cNvSpPr>
            <a:spLocks noChangeArrowheads="1"/>
          </p:cNvSpPr>
          <p:nvPr userDrawn="1"/>
        </p:nvSpPr>
        <p:spPr bwMode="auto">
          <a:xfrm>
            <a:off x="325041" y="317834"/>
            <a:ext cx="5111055" cy="6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0" tIns="45720" rIns="18000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ts val="17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i="1" spc="-60" dirty="0">
                <a:solidFill>
                  <a:prstClr val="white"/>
                </a:solidFill>
                <a:latin typeface="Verdana" pitchFamily="34" charset="0"/>
                <a:ea typeface="MS PGothic" pitchFamily="34" charset="-128"/>
                <a:cs typeface="Arial" pitchFamily="34" charset="0"/>
              </a:rPr>
              <a:t>The Trusted Source for </a:t>
            </a:r>
            <a:br>
              <a:rPr lang="en-US" sz="1600" i="1" spc="-60" dirty="0">
                <a:solidFill>
                  <a:prstClr val="white"/>
                </a:solidFill>
                <a:latin typeface="Verdana" pitchFamily="34" charset="0"/>
                <a:ea typeface="MS PGothic" pitchFamily="34" charset="-128"/>
                <a:cs typeface="Arial" pitchFamily="34" charset="0"/>
              </a:rPr>
            </a:br>
            <a:r>
              <a:rPr lang="en-US" sz="1600" i="1" spc="-60" dirty="0">
                <a:solidFill>
                  <a:prstClr val="white"/>
                </a:solidFill>
                <a:latin typeface="Verdana" pitchFamily="34" charset="0"/>
                <a:ea typeface="MS PGothic" pitchFamily="34" charset="-128"/>
                <a:cs typeface="Arial" pitchFamily="34" charset="0"/>
              </a:rPr>
              <a:t>Security Identity Solutions</a:t>
            </a:r>
            <a:endParaRPr lang="en-US" sz="2000" spc="-60" dirty="0">
              <a:solidFill>
                <a:prstClr val="white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416" y="4784930"/>
            <a:ext cx="720080" cy="283917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-111510" y="-243389"/>
            <a:ext cx="4280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prstClr val="black"/>
                </a:solidFill>
                <a:latin typeface="Verdana"/>
                <a:ea typeface="MS PGothic" pitchFamily="34" charset="-128"/>
              </a:rPr>
              <a:t>© HID Global Corporation/ASSA ABLOY AB. All rights reserved. </a:t>
            </a:r>
            <a:br>
              <a:rPr lang="en-US" sz="900" b="1" dirty="0">
                <a:solidFill>
                  <a:prstClr val="black"/>
                </a:solidFill>
                <a:latin typeface="Verdana"/>
                <a:ea typeface="MS PGothic" pitchFamily="34" charset="-128"/>
              </a:rPr>
            </a:br>
            <a:endParaRPr lang="en-US" sz="900" b="1" dirty="0">
              <a:solidFill>
                <a:prstClr val="black"/>
              </a:solidFill>
              <a:latin typeface="Verdana"/>
              <a:ea typeface="MS PGothic" pitchFamily="34" charset="-128"/>
            </a:endParaRP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56092" y="4965713"/>
            <a:ext cx="1858600" cy="103864"/>
            <a:chOff x="56092" y="4984428"/>
            <a:chExt cx="1858600" cy="103864"/>
          </a:xfrm>
        </p:grpSpPr>
        <p:sp>
          <p:nvSpPr>
            <p:cNvPr id="23" name="Text Placeholder 13"/>
            <p:cNvSpPr txBox="1">
              <a:spLocks/>
            </p:cNvSpPr>
            <p:nvPr userDrawn="1"/>
          </p:nvSpPr>
          <p:spPr bwMode="auto">
            <a:xfrm>
              <a:off x="56092" y="4984428"/>
              <a:ext cx="1858600" cy="101869"/>
            </a:xfrm>
            <a:prstGeom prst="rect">
              <a:avLst/>
            </a:prstGeom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33873"/>
                </a:buClr>
                <a:buFont typeface="Wingdings" pitchFamily="2" charset="2"/>
                <a:buNone/>
                <a:defRPr/>
              </a:pPr>
              <a:r>
                <a:rPr lang="en-US" sz="500" dirty="0">
                  <a:solidFill>
                    <a:srgbClr val="A6A6A6"/>
                  </a:solidFill>
                  <a:cs typeface="Arial" pitchFamily="34" charset="0"/>
                </a:rPr>
                <a:t>An ASSA ABLOY Group brand 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434626" y="5024284"/>
              <a:ext cx="469392" cy="640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14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4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712400"/>
            <a:ext cx="9144000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Verdana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44000" y="2876400"/>
            <a:ext cx="8856000" cy="970829"/>
          </a:xfrm>
          <a:solidFill>
            <a:srgbClr val="00539B">
              <a:alpha val="80000"/>
            </a:srgbClr>
          </a:solidFill>
        </p:spPr>
        <p:txBody>
          <a:bodyPr lIns="288000" tIns="108000" rIns="288000" bIns="0" anchor="b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May be 2 rows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" y="3848400"/>
            <a:ext cx="8856000" cy="720000"/>
          </a:xfrm>
          <a:prstGeom prst="rect">
            <a:avLst/>
          </a:prstGeom>
          <a:solidFill>
            <a:srgbClr val="00539B">
              <a:alpha val="80000"/>
            </a:srgbClr>
          </a:solidFill>
        </p:spPr>
        <p:txBody>
          <a:bodyPr lIns="288000" rIns="288000" bIns="10800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  <a:br>
              <a:rPr lang="en-US" dirty="0"/>
            </a:br>
            <a:r>
              <a:rPr lang="en-US" dirty="0"/>
              <a:t>May be 2 rows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25041" y="317834"/>
            <a:ext cx="5111055" cy="6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0" tIns="45720" rIns="18000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ts val="17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i="1" spc="-60" dirty="0">
                <a:solidFill>
                  <a:prstClr val="white"/>
                </a:solidFill>
                <a:latin typeface="Verdana" pitchFamily="34" charset="0"/>
                <a:cs typeface="Arial" pitchFamily="34" charset="0"/>
              </a:rPr>
              <a:t>The Trusted Source for </a:t>
            </a:r>
            <a:br>
              <a:rPr lang="en-US" sz="1600" i="1" spc="-60" dirty="0">
                <a:solidFill>
                  <a:prstClr val="white"/>
                </a:solidFill>
                <a:latin typeface="Verdana" pitchFamily="34" charset="0"/>
                <a:cs typeface="Arial" pitchFamily="34" charset="0"/>
              </a:rPr>
            </a:br>
            <a:r>
              <a:rPr lang="en-US" sz="1600" i="1" spc="-60" dirty="0">
                <a:solidFill>
                  <a:prstClr val="white"/>
                </a:solidFill>
                <a:latin typeface="Verdana" pitchFamily="34" charset="0"/>
                <a:cs typeface="Arial" pitchFamily="34" charset="0"/>
              </a:rPr>
              <a:t>Security Identity Solutions</a:t>
            </a:r>
            <a:endParaRPr lang="en-US" sz="2000" spc="-6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416" y="4784930"/>
            <a:ext cx="720080" cy="28391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111510" y="-243389"/>
            <a:ext cx="4280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prstClr val="black"/>
                </a:solidFill>
                <a:latin typeface="Verdana"/>
              </a:rPr>
              <a:t>© HID Global Corporation/ASSA ABLOY AB. All rights reserved. </a:t>
            </a:r>
            <a:br>
              <a:rPr lang="en-US" sz="900" b="1" dirty="0">
                <a:solidFill>
                  <a:prstClr val="black"/>
                </a:solidFill>
                <a:latin typeface="Verdana"/>
              </a:rPr>
            </a:br>
            <a:endParaRPr lang="en-US" sz="900" b="1" dirty="0">
              <a:solidFill>
                <a:prstClr val="black"/>
              </a:solidFill>
              <a:latin typeface="Verdana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6092" y="4965713"/>
            <a:ext cx="1858600" cy="103864"/>
            <a:chOff x="56092" y="4984428"/>
            <a:chExt cx="1858600" cy="103864"/>
          </a:xfrm>
        </p:grpSpPr>
        <p:sp>
          <p:nvSpPr>
            <p:cNvPr id="18" name="Text Placeholder 13"/>
            <p:cNvSpPr txBox="1">
              <a:spLocks/>
            </p:cNvSpPr>
            <p:nvPr userDrawn="1"/>
          </p:nvSpPr>
          <p:spPr bwMode="auto">
            <a:xfrm>
              <a:off x="56092" y="4984428"/>
              <a:ext cx="1858600" cy="101869"/>
            </a:xfrm>
            <a:prstGeom prst="rect">
              <a:avLst/>
            </a:prstGeom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33873"/>
                </a:buClr>
                <a:buFont typeface="Wingdings" pitchFamily="2" charset="2"/>
                <a:buNone/>
                <a:defRPr/>
              </a:pPr>
              <a:r>
                <a:rPr lang="en-US" sz="500" dirty="0">
                  <a:solidFill>
                    <a:srgbClr val="A6A6A6"/>
                  </a:solidFill>
                  <a:cs typeface="Arial" pitchFamily="34" charset="0"/>
                </a:rPr>
                <a:t>An ASSA ABLOY Group brand 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434626" y="5024284"/>
              <a:ext cx="469392" cy="64008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 userDrawn="1"/>
        </p:nvSpPr>
        <p:spPr>
          <a:xfrm>
            <a:off x="0" y="4712400"/>
            <a:ext cx="9144000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4" name="Rectangle 4"/>
          <p:cNvSpPr>
            <a:spLocks noChangeArrowheads="1"/>
          </p:cNvSpPr>
          <p:nvPr userDrawn="1"/>
        </p:nvSpPr>
        <p:spPr bwMode="auto">
          <a:xfrm>
            <a:off x="325041" y="317834"/>
            <a:ext cx="5111055" cy="6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0" tIns="45720" rIns="18000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ts val="17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i="1" spc="-60" dirty="0">
                <a:solidFill>
                  <a:prstClr val="white"/>
                </a:solidFill>
                <a:latin typeface="Verdana" pitchFamily="34" charset="0"/>
                <a:ea typeface="MS PGothic" pitchFamily="34" charset="-128"/>
                <a:cs typeface="Arial" pitchFamily="34" charset="0"/>
              </a:rPr>
              <a:t>The Trusted Source for </a:t>
            </a:r>
            <a:br>
              <a:rPr lang="en-US" sz="1600" i="1" spc="-60" dirty="0">
                <a:solidFill>
                  <a:prstClr val="white"/>
                </a:solidFill>
                <a:latin typeface="Verdana" pitchFamily="34" charset="0"/>
                <a:ea typeface="MS PGothic" pitchFamily="34" charset="-128"/>
                <a:cs typeface="Arial" pitchFamily="34" charset="0"/>
              </a:rPr>
            </a:br>
            <a:r>
              <a:rPr lang="en-US" sz="1600" i="1" spc="-60" dirty="0">
                <a:solidFill>
                  <a:prstClr val="white"/>
                </a:solidFill>
                <a:latin typeface="Verdana" pitchFamily="34" charset="0"/>
                <a:ea typeface="MS PGothic" pitchFamily="34" charset="-128"/>
                <a:cs typeface="Arial" pitchFamily="34" charset="0"/>
              </a:rPr>
              <a:t>Security Identity Solutions</a:t>
            </a:r>
            <a:endParaRPr lang="en-US" sz="2000" spc="-60" dirty="0">
              <a:solidFill>
                <a:prstClr val="white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416" y="4784930"/>
            <a:ext cx="720080" cy="283917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-111510" y="-243389"/>
            <a:ext cx="4280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prstClr val="black"/>
                </a:solidFill>
                <a:latin typeface="Verdana"/>
                <a:ea typeface="MS PGothic" pitchFamily="34" charset="-128"/>
              </a:rPr>
              <a:t>© HID Global Corporation/ASSA ABLOY AB. All rights reserved. </a:t>
            </a:r>
            <a:br>
              <a:rPr lang="en-US" sz="900" b="1" dirty="0">
                <a:solidFill>
                  <a:prstClr val="black"/>
                </a:solidFill>
                <a:latin typeface="Verdana"/>
                <a:ea typeface="MS PGothic" pitchFamily="34" charset="-128"/>
              </a:rPr>
            </a:br>
            <a:endParaRPr lang="en-US" sz="900" b="1" dirty="0">
              <a:solidFill>
                <a:prstClr val="black"/>
              </a:solidFill>
              <a:latin typeface="Verdana"/>
              <a:ea typeface="MS PGothic" pitchFamily="34" charset="-128"/>
            </a:endParaRP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56092" y="4965713"/>
            <a:ext cx="1858600" cy="103864"/>
            <a:chOff x="56092" y="4984428"/>
            <a:chExt cx="1858600" cy="103864"/>
          </a:xfrm>
        </p:grpSpPr>
        <p:sp>
          <p:nvSpPr>
            <p:cNvPr id="23" name="Text Placeholder 13"/>
            <p:cNvSpPr txBox="1">
              <a:spLocks/>
            </p:cNvSpPr>
            <p:nvPr userDrawn="1"/>
          </p:nvSpPr>
          <p:spPr bwMode="auto">
            <a:xfrm>
              <a:off x="56092" y="4984428"/>
              <a:ext cx="1858600" cy="101869"/>
            </a:xfrm>
            <a:prstGeom prst="rect">
              <a:avLst/>
            </a:prstGeom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33873"/>
                </a:buClr>
                <a:buFont typeface="Wingdings" pitchFamily="2" charset="2"/>
                <a:buNone/>
                <a:defRPr/>
              </a:pPr>
              <a:r>
                <a:rPr lang="en-US" sz="500" dirty="0">
                  <a:solidFill>
                    <a:srgbClr val="A6A6A6"/>
                  </a:solidFill>
                  <a:cs typeface="Arial" pitchFamily="34" charset="0"/>
                </a:rPr>
                <a:t>An ASSA ABLOY Group brand 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434626" y="5024284"/>
              <a:ext cx="469392" cy="640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6160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 4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712400"/>
            <a:ext cx="9144000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Verdana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44000" y="2876400"/>
            <a:ext cx="8856000" cy="970829"/>
          </a:xfrm>
          <a:solidFill>
            <a:srgbClr val="00539B">
              <a:alpha val="80000"/>
            </a:srgbClr>
          </a:solidFill>
        </p:spPr>
        <p:txBody>
          <a:bodyPr lIns="288000" tIns="108000" rIns="288000" bIns="0" anchor="b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May be 2 rows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" y="3848400"/>
            <a:ext cx="8856000" cy="720000"/>
          </a:xfrm>
          <a:prstGeom prst="rect">
            <a:avLst/>
          </a:prstGeom>
          <a:solidFill>
            <a:srgbClr val="00539B">
              <a:alpha val="80000"/>
            </a:srgbClr>
          </a:solidFill>
        </p:spPr>
        <p:txBody>
          <a:bodyPr lIns="288000" rIns="288000" bIns="10800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  <a:br>
              <a:rPr lang="en-US" dirty="0"/>
            </a:br>
            <a:r>
              <a:rPr lang="en-US" dirty="0"/>
              <a:t>May be 2 rows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25041" y="317834"/>
            <a:ext cx="5111055" cy="6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0" tIns="45720" rIns="18000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ts val="17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i="1" spc="-60" dirty="0">
                <a:solidFill>
                  <a:prstClr val="white"/>
                </a:solidFill>
                <a:latin typeface="Verdana" pitchFamily="34" charset="0"/>
                <a:cs typeface="Arial" pitchFamily="34" charset="0"/>
              </a:rPr>
              <a:t>The Trusted Source for </a:t>
            </a:r>
            <a:br>
              <a:rPr lang="en-US" sz="1600" i="1" spc="-60" dirty="0">
                <a:solidFill>
                  <a:prstClr val="white"/>
                </a:solidFill>
                <a:latin typeface="Verdana" pitchFamily="34" charset="0"/>
                <a:cs typeface="Arial" pitchFamily="34" charset="0"/>
              </a:rPr>
            </a:br>
            <a:r>
              <a:rPr lang="en-US" sz="1600" i="1" spc="-60" dirty="0">
                <a:solidFill>
                  <a:prstClr val="white"/>
                </a:solidFill>
                <a:latin typeface="Verdana" pitchFamily="34" charset="0"/>
                <a:cs typeface="Arial" pitchFamily="34" charset="0"/>
              </a:rPr>
              <a:t>Security Identity Solutions</a:t>
            </a:r>
            <a:endParaRPr lang="en-US" sz="2000" spc="-6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416" y="4784930"/>
            <a:ext cx="720080" cy="28391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111510" y="-243389"/>
            <a:ext cx="4280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prstClr val="black"/>
                </a:solidFill>
                <a:latin typeface="Verdana"/>
              </a:rPr>
              <a:t>© HID Global Corporation/ASSA ABLOY AB. All rights reserved. </a:t>
            </a:r>
            <a:br>
              <a:rPr lang="en-US" sz="900" b="1" dirty="0">
                <a:solidFill>
                  <a:prstClr val="black"/>
                </a:solidFill>
                <a:latin typeface="Verdana"/>
              </a:rPr>
            </a:br>
            <a:endParaRPr lang="en-US" sz="900" b="1" dirty="0">
              <a:solidFill>
                <a:prstClr val="black"/>
              </a:solidFill>
              <a:latin typeface="Verdana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6092" y="4965713"/>
            <a:ext cx="1858600" cy="103864"/>
            <a:chOff x="56092" y="4984428"/>
            <a:chExt cx="1858600" cy="103864"/>
          </a:xfrm>
        </p:grpSpPr>
        <p:sp>
          <p:nvSpPr>
            <p:cNvPr id="18" name="Text Placeholder 13"/>
            <p:cNvSpPr txBox="1">
              <a:spLocks/>
            </p:cNvSpPr>
            <p:nvPr userDrawn="1"/>
          </p:nvSpPr>
          <p:spPr bwMode="auto">
            <a:xfrm>
              <a:off x="56092" y="4984428"/>
              <a:ext cx="1858600" cy="101869"/>
            </a:xfrm>
            <a:prstGeom prst="rect">
              <a:avLst/>
            </a:prstGeom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33873"/>
                </a:buClr>
                <a:buFont typeface="Wingdings" pitchFamily="2" charset="2"/>
                <a:buNone/>
                <a:defRPr/>
              </a:pPr>
              <a:r>
                <a:rPr lang="en-US" sz="500" dirty="0">
                  <a:solidFill>
                    <a:srgbClr val="A6A6A6"/>
                  </a:solidFill>
                  <a:cs typeface="Arial" pitchFamily="34" charset="0"/>
                </a:rPr>
                <a:t>An ASSA ABLOY Group brand 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434626" y="5024284"/>
              <a:ext cx="469392" cy="64008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 userDrawn="1"/>
        </p:nvSpPr>
        <p:spPr>
          <a:xfrm>
            <a:off x="0" y="4712400"/>
            <a:ext cx="9144000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4" name="Rectangle 4"/>
          <p:cNvSpPr>
            <a:spLocks noChangeArrowheads="1"/>
          </p:cNvSpPr>
          <p:nvPr userDrawn="1"/>
        </p:nvSpPr>
        <p:spPr bwMode="auto">
          <a:xfrm>
            <a:off x="325041" y="317834"/>
            <a:ext cx="5111055" cy="6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0" tIns="45720" rIns="18000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ts val="17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i="1" spc="-60" dirty="0">
                <a:solidFill>
                  <a:prstClr val="white"/>
                </a:solidFill>
                <a:latin typeface="Verdana" pitchFamily="34" charset="0"/>
                <a:ea typeface="MS PGothic" pitchFamily="34" charset="-128"/>
                <a:cs typeface="Arial" pitchFamily="34" charset="0"/>
              </a:rPr>
              <a:t>The Trusted Source for </a:t>
            </a:r>
            <a:br>
              <a:rPr lang="en-US" sz="1600" i="1" spc="-60" dirty="0">
                <a:solidFill>
                  <a:prstClr val="white"/>
                </a:solidFill>
                <a:latin typeface="Verdana" pitchFamily="34" charset="0"/>
                <a:ea typeface="MS PGothic" pitchFamily="34" charset="-128"/>
                <a:cs typeface="Arial" pitchFamily="34" charset="0"/>
              </a:rPr>
            </a:br>
            <a:r>
              <a:rPr lang="en-US" sz="1600" i="1" spc="-60" dirty="0">
                <a:solidFill>
                  <a:prstClr val="white"/>
                </a:solidFill>
                <a:latin typeface="Verdana" pitchFamily="34" charset="0"/>
                <a:ea typeface="MS PGothic" pitchFamily="34" charset="-128"/>
                <a:cs typeface="Arial" pitchFamily="34" charset="0"/>
              </a:rPr>
              <a:t>Security Identity Solutions</a:t>
            </a:r>
            <a:endParaRPr lang="en-US" sz="2000" spc="-60" dirty="0">
              <a:solidFill>
                <a:prstClr val="white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416" y="4784930"/>
            <a:ext cx="720080" cy="283917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-111510" y="-243389"/>
            <a:ext cx="4280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prstClr val="black"/>
                </a:solidFill>
                <a:latin typeface="Verdana"/>
                <a:ea typeface="MS PGothic" pitchFamily="34" charset="-128"/>
              </a:rPr>
              <a:t>© HID Global Corporation/ASSA ABLOY AB. All rights reserved. </a:t>
            </a:r>
            <a:br>
              <a:rPr lang="en-US" sz="900" b="1" dirty="0">
                <a:solidFill>
                  <a:prstClr val="black"/>
                </a:solidFill>
                <a:latin typeface="Verdana"/>
                <a:ea typeface="MS PGothic" pitchFamily="34" charset="-128"/>
              </a:rPr>
            </a:br>
            <a:endParaRPr lang="en-US" sz="900" b="1" dirty="0">
              <a:solidFill>
                <a:prstClr val="black"/>
              </a:solidFill>
              <a:latin typeface="Verdana"/>
              <a:ea typeface="MS PGothic" pitchFamily="34" charset="-128"/>
            </a:endParaRP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56092" y="4965713"/>
            <a:ext cx="1858600" cy="103864"/>
            <a:chOff x="56092" y="4984428"/>
            <a:chExt cx="1858600" cy="103864"/>
          </a:xfrm>
        </p:grpSpPr>
        <p:sp>
          <p:nvSpPr>
            <p:cNvPr id="23" name="Text Placeholder 13"/>
            <p:cNvSpPr txBox="1">
              <a:spLocks/>
            </p:cNvSpPr>
            <p:nvPr userDrawn="1"/>
          </p:nvSpPr>
          <p:spPr bwMode="auto">
            <a:xfrm>
              <a:off x="56092" y="4984428"/>
              <a:ext cx="1858600" cy="101869"/>
            </a:xfrm>
            <a:prstGeom prst="rect">
              <a:avLst/>
            </a:prstGeom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33873"/>
                </a:buClr>
                <a:buFont typeface="Wingdings" pitchFamily="2" charset="2"/>
                <a:buNone/>
                <a:defRPr/>
              </a:pPr>
              <a:r>
                <a:rPr lang="en-US" sz="500" dirty="0">
                  <a:solidFill>
                    <a:srgbClr val="A6A6A6"/>
                  </a:solidFill>
                  <a:cs typeface="Arial" pitchFamily="34" charset="0"/>
                </a:rPr>
                <a:t>An ASSA ABLOY Group brand 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434626" y="5024284"/>
              <a:ext cx="469392" cy="640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90022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 4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712400"/>
            <a:ext cx="9144000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Verdana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44000" y="2876400"/>
            <a:ext cx="8856000" cy="970829"/>
          </a:xfrm>
          <a:solidFill>
            <a:srgbClr val="00539B">
              <a:alpha val="80000"/>
            </a:srgbClr>
          </a:solidFill>
        </p:spPr>
        <p:txBody>
          <a:bodyPr lIns="288000" tIns="108000" rIns="288000" bIns="0" anchor="b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May be 2 rows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" y="3848400"/>
            <a:ext cx="8856000" cy="720000"/>
          </a:xfrm>
          <a:prstGeom prst="rect">
            <a:avLst/>
          </a:prstGeom>
          <a:solidFill>
            <a:srgbClr val="00539B">
              <a:alpha val="80000"/>
            </a:srgbClr>
          </a:solidFill>
        </p:spPr>
        <p:txBody>
          <a:bodyPr lIns="288000" rIns="288000" bIns="10800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  <a:br>
              <a:rPr lang="en-US" dirty="0"/>
            </a:br>
            <a:r>
              <a:rPr lang="en-US" dirty="0"/>
              <a:t>May be 2 rows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25041" y="317834"/>
            <a:ext cx="5111055" cy="6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0" tIns="45720" rIns="18000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ts val="17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i="1" spc="-60" dirty="0">
                <a:solidFill>
                  <a:srgbClr val="00539B"/>
                </a:solidFill>
                <a:latin typeface="Verdana" pitchFamily="34" charset="0"/>
                <a:cs typeface="Arial" pitchFamily="34" charset="0"/>
              </a:rPr>
              <a:t>The Trusted Source for </a:t>
            </a:r>
            <a:br>
              <a:rPr lang="en-US" sz="1600" i="1" spc="-60" dirty="0">
                <a:solidFill>
                  <a:srgbClr val="00539B"/>
                </a:solidFill>
                <a:latin typeface="Verdana" pitchFamily="34" charset="0"/>
                <a:cs typeface="Arial" pitchFamily="34" charset="0"/>
              </a:rPr>
            </a:br>
            <a:r>
              <a:rPr lang="en-US" sz="1600" i="1" spc="-60" dirty="0">
                <a:solidFill>
                  <a:srgbClr val="00539B"/>
                </a:solidFill>
                <a:latin typeface="Verdana" pitchFamily="34" charset="0"/>
                <a:cs typeface="Arial" pitchFamily="34" charset="0"/>
              </a:rPr>
              <a:t>Security Identity Solutions</a:t>
            </a:r>
            <a:endParaRPr lang="en-US" sz="2000" spc="-60" dirty="0">
              <a:solidFill>
                <a:srgbClr val="00539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416" y="4784930"/>
            <a:ext cx="720080" cy="28391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-111510" y="-243389"/>
            <a:ext cx="4280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prstClr val="black"/>
                </a:solidFill>
                <a:latin typeface="Verdana"/>
              </a:rPr>
              <a:t>© HID Global Corporation/ASSA ABLOY AB. All rights reserved. </a:t>
            </a:r>
            <a:br>
              <a:rPr lang="en-US" sz="900" b="1" dirty="0">
                <a:solidFill>
                  <a:prstClr val="black"/>
                </a:solidFill>
                <a:latin typeface="Verdana"/>
              </a:rPr>
            </a:br>
            <a:endParaRPr lang="en-US" sz="900" b="1" dirty="0">
              <a:solidFill>
                <a:prstClr val="black"/>
              </a:solidFill>
              <a:latin typeface="Verdana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6092" y="4965713"/>
            <a:ext cx="1858600" cy="103864"/>
            <a:chOff x="56092" y="4984428"/>
            <a:chExt cx="1858600" cy="103864"/>
          </a:xfrm>
        </p:grpSpPr>
        <p:sp>
          <p:nvSpPr>
            <p:cNvPr id="14" name="Text Placeholder 13"/>
            <p:cNvSpPr txBox="1">
              <a:spLocks/>
            </p:cNvSpPr>
            <p:nvPr userDrawn="1"/>
          </p:nvSpPr>
          <p:spPr bwMode="auto">
            <a:xfrm>
              <a:off x="56092" y="4984428"/>
              <a:ext cx="1858600" cy="101869"/>
            </a:xfrm>
            <a:prstGeom prst="rect">
              <a:avLst/>
            </a:prstGeom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33873"/>
                </a:buClr>
                <a:buFont typeface="Wingdings" pitchFamily="2" charset="2"/>
                <a:buNone/>
                <a:defRPr/>
              </a:pPr>
              <a:r>
                <a:rPr lang="en-US" sz="500" dirty="0">
                  <a:solidFill>
                    <a:srgbClr val="A6A6A6"/>
                  </a:solidFill>
                  <a:cs typeface="Arial" pitchFamily="34" charset="0"/>
                </a:rPr>
                <a:t>An ASSA ABLOY Group brand 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434626" y="5024284"/>
              <a:ext cx="469392" cy="64008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 userDrawn="1"/>
        </p:nvSpPr>
        <p:spPr>
          <a:xfrm>
            <a:off x="0" y="4712400"/>
            <a:ext cx="9144000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7" name="Rectangle 4"/>
          <p:cNvSpPr>
            <a:spLocks noChangeArrowheads="1"/>
          </p:cNvSpPr>
          <p:nvPr userDrawn="1"/>
        </p:nvSpPr>
        <p:spPr bwMode="auto">
          <a:xfrm>
            <a:off x="325041" y="317834"/>
            <a:ext cx="5111055" cy="6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0" tIns="45720" rIns="18000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ts val="17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i="1" spc="-60" dirty="0">
                <a:solidFill>
                  <a:srgbClr val="00539B"/>
                </a:solidFill>
                <a:latin typeface="Verdana" pitchFamily="34" charset="0"/>
                <a:ea typeface="MS PGothic" pitchFamily="34" charset="-128"/>
                <a:cs typeface="Arial" pitchFamily="34" charset="0"/>
              </a:rPr>
              <a:t>The Trusted Source for </a:t>
            </a:r>
            <a:br>
              <a:rPr lang="en-US" sz="1600" i="1" spc="-60" dirty="0">
                <a:solidFill>
                  <a:srgbClr val="00539B"/>
                </a:solidFill>
                <a:latin typeface="Verdana" pitchFamily="34" charset="0"/>
                <a:ea typeface="MS PGothic" pitchFamily="34" charset="-128"/>
                <a:cs typeface="Arial" pitchFamily="34" charset="0"/>
              </a:rPr>
            </a:br>
            <a:r>
              <a:rPr lang="en-US" sz="1600" i="1" spc="-60" dirty="0">
                <a:solidFill>
                  <a:srgbClr val="00539B"/>
                </a:solidFill>
                <a:latin typeface="Verdana" pitchFamily="34" charset="0"/>
                <a:ea typeface="MS PGothic" pitchFamily="34" charset="-128"/>
                <a:cs typeface="Arial" pitchFamily="34" charset="0"/>
              </a:rPr>
              <a:t>Security Identity Solutions</a:t>
            </a:r>
            <a:endParaRPr lang="en-US" sz="2000" spc="-60" dirty="0">
              <a:solidFill>
                <a:srgbClr val="00539B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416" y="4784930"/>
            <a:ext cx="720080" cy="283917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-111510" y="-243389"/>
            <a:ext cx="4280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prstClr val="black"/>
                </a:solidFill>
                <a:latin typeface="Verdana"/>
                <a:ea typeface="MS PGothic" pitchFamily="34" charset="-128"/>
              </a:rPr>
              <a:t>© HID Global Corporation/ASSA ABLOY AB. All rights reserved. </a:t>
            </a:r>
            <a:br>
              <a:rPr lang="en-US" sz="900" b="1" dirty="0">
                <a:solidFill>
                  <a:prstClr val="black"/>
                </a:solidFill>
                <a:latin typeface="Verdana"/>
                <a:ea typeface="MS PGothic" pitchFamily="34" charset="-128"/>
              </a:rPr>
            </a:br>
            <a:endParaRPr lang="en-US" sz="900" b="1" dirty="0">
              <a:solidFill>
                <a:prstClr val="black"/>
              </a:solidFill>
              <a:latin typeface="Verdana"/>
              <a:ea typeface="MS PGothic" pitchFamily="34" charset="-128"/>
            </a:endParaRP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56092" y="4965713"/>
            <a:ext cx="1858600" cy="103864"/>
            <a:chOff x="56092" y="4984428"/>
            <a:chExt cx="1858600" cy="103864"/>
          </a:xfrm>
        </p:grpSpPr>
        <p:sp>
          <p:nvSpPr>
            <p:cNvPr id="23" name="Text Placeholder 13"/>
            <p:cNvSpPr txBox="1">
              <a:spLocks/>
            </p:cNvSpPr>
            <p:nvPr userDrawn="1"/>
          </p:nvSpPr>
          <p:spPr bwMode="auto">
            <a:xfrm>
              <a:off x="56092" y="4984428"/>
              <a:ext cx="1858600" cy="101869"/>
            </a:xfrm>
            <a:prstGeom prst="rect">
              <a:avLst/>
            </a:prstGeom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33873"/>
                </a:buClr>
                <a:buFont typeface="Wingdings" pitchFamily="2" charset="2"/>
                <a:buNone/>
                <a:defRPr/>
              </a:pPr>
              <a:r>
                <a:rPr lang="en-US" sz="500" dirty="0">
                  <a:solidFill>
                    <a:srgbClr val="A6A6A6"/>
                  </a:solidFill>
                  <a:cs typeface="Arial" pitchFamily="34" charset="0"/>
                </a:rPr>
                <a:t>An ASSA ABLOY Group brand 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434626" y="5024284"/>
              <a:ext cx="469392" cy="640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9303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Pla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762800"/>
            <a:ext cx="9144000" cy="380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44000" y="2876400"/>
            <a:ext cx="8856000" cy="970829"/>
          </a:xfrm>
          <a:solidFill>
            <a:srgbClr val="00539B">
              <a:alpha val="80000"/>
            </a:srgbClr>
          </a:solidFill>
        </p:spPr>
        <p:txBody>
          <a:bodyPr lIns="288000" tIns="108000" rIns="288000" bIns="0" anchor="b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May be 2 rows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" y="3848400"/>
            <a:ext cx="8856000" cy="720000"/>
          </a:xfrm>
          <a:prstGeom prst="rect">
            <a:avLst/>
          </a:prstGeom>
          <a:solidFill>
            <a:srgbClr val="00539B">
              <a:alpha val="80000"/>
            </a:srgbClr>
          </a:solidFill>
        </p:spPr>
        <p:txBody>
          <a:bodyPr lIns="288000" rIns="288000" bIns="10800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  <a:br>
              <a:rPr lang="en-US" dirty="0"/>
            </a:br>
            <a:r>
              <a:rPr lang="en-US" dirty="0"/>
              <a:t>May be 2 rows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416" y="4784930"/>
            <a:ext cx="720080" cy="283917"/>
          </a:xfrm>
          <a:prstGeom prst="rect">
            <a:avLst/>
          </a:prstGeom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25041" y="317834"/>
            <a:ext cx="5111055" cy="6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0" tIns="45720" rIns="18000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ts val="17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i="1" spc="-60" dirty="0">
                <a:solidFill>
                  <a:srgbClr val="00539B"/>
                </a:solidFill>
                <a:latin typeface="Verdana" pitchFamily="34" charset="0"/>
                <a:cs typeface="Arial" pitchFamily="34" charset="0"/>
              </a:rPr>
              <a:t>The Trusted Source for </a:t>
            </a:r>
            <a:br>
              <a:rPr lang="en-US" sz="1600" i="1" spc="-60" dirty="0">
                <a:solidFill>
                  <a:srgbClr val="00539B"/>
                </a:solidFill>
                <a:latin typeface="Verdana" pitchFamily="34" charset="0"/>
                <a:cs typeface="Arial" pitchFamily="34" charset="0"/>
              </a:rPr>
            </a:br>
            <a:r>
              <a:rPr lang="en-US" sz="1600" i="1" spc="-60" dirty="0">
                <a:solidFill>
                  <a:srgbClr val="00539B"/>
                </a:solidFill>
                <a:latin typeface="Verdana" pitchFamily="34" charset="0"/>
                <a:cs typeface="Arial" pitchFamily="34" charset="0"/>
              </a:rPr>
              <a:t>Security Identity Solutions</a:t>
            </a:r>
            <a:endParaRPr lang="en-US" sz="2000" spc="-60" dirty="0">
              <a:solidFill>
                <a:srgbClr val="00539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11510" y="-243389"/>
            <a:ext cx="4280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prstClr val="black"/>
                </a:solidFill>
                <a:latin typeface="Verdana"/>
              </a:rPr>
              <a:t>© HID Global Corporation/ASSA ABLOY AB. All rights reserved. </a:t>
            </a:r>
            <a:br>
              <a:rPr lang="en-US" sz="900" b="1" dirty="0">
                <a:solidFill>
                  <a:prstClr val="black"/>
                </a:solidFill>
                <a:latin typeface="Verdana"/>
              </a:rPr>
            </a:br>
            <a:endParaRPr lang="en-US" sz="900" b="1" dirty="0">
              <a:solidFill>
                <a:prstClr val="black"/>
              </a:solidFill>
              <a:latin typeface="Verdana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6092" y="4965713"/>
            <a:ext cx="1858600" cy="103864"/>
            <a:chOff x="56092" y="4984428"/>
            <a:chExt cx="1858600" cy="103864"/>
          </a:xfrm>
        </p:grpSpPr>
        <p:sp>
          <p:nvSpPr>
            <p:cNvPr id="19" name="Text Placeholder 13"/>
            <p:cNvSpPr txBox="1">
              <a:spLocks/>
            </p:cNvSpPr>
            <p:nvPr userDrawn="1"/>
          </p:nvSpPr>
          <p:spPr bwMode="auto">
            <a:xfrm>
              <a:off x="56092" y="4984428"/>
              <a:ext cx="1858600" cy="101869"/>
            </a:xfrm>
            <a:prstGeom prst="rect">
              <a:avLst/>
            </a:prstGeom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33873"/>
                </a:buClr>
                <a:buFont typeface="Wingdings" pitchFamily="2" charset="2"/>
                <a:buNone/>
                <a:defRPr/>
              </a:pPr>
              <a:r>
                <a:rPr lang="en-US" sz="500" dirty="0">
                  <a:solidFill>
                    <a:srgbClr val="A6A6A6"/>
                  </a:solidFill>
                  <a:cs typeface="Arial" pitchFamily="34" charset="0"/>
                </a:rPr>
                <a:t>An ASSA ABLOY Group brand 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434626" y="5024284"/>
              <a:ext cx="469392" cy="64008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 userDrawn="1"/>
        </p:nvSpPr>
        <p:spPr>
          <a:xfrm>
            <a:off x="0" y="4762800"/>
            <a:ext cx="9144000" cy="380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Verdana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416" y="4784930"/>
            <a:ext cx="720080" cy="283917"/>
          </a:xfrm>
          <a:prstGeom prst="rect">
            <a:avLst/>
          </a:prstGeom>
        </p:spPr>
      </p:pic>
      <p:sp>
        <p:nvSpPr>
          <p:cNvPr id="18" name="Rectangle 4"/>
          <p:cNvSpPr>
            <a:spLocks noChangeArrowheads="1"/>
          </p:cNvSpPr>
          <p:nvPr userDrawn="1"/>
        </p:nvSpPr>
        <p:spPr bwMode="auto">
          <a:xfrm>
            <a:off x="325041" y="317834"/>
            <a:ext cx="5111055" cy="6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0" tIns="45720" rIns="18000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ts val="17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i="1" spc="-60" dirty="0">
                <a:solidFill>
                  <a:srgbClr val="00539B"/>
                </a:solidFill>
                <a:latin typeface="Verdana" pitchFamily="34" charset="0"/>
                <a:ea typeface="MS PGothic" pitchFamily="34" charset="-128"/>
                <a:cs typeface="Arial" pitchFamily="34" charset="0"/>
              </a:rPr>
              <a:t>The Trusted Source for </a:t>
            </a:r>
            <a:br>
              <a:rPr lang="en-US" sz="1600" i="1" spc="-60" dirty="0">
                <a:solidFill>
                  <a:srgbClr val="00539B"/>
                </a:solidFill>
                <a:latin typeface="Verdana" pitchFamily="34" charset="0"/>
                <a:ea typeface="MS PGothic" pitchFamily="34" charset="-128"/>
                <a:cs typeface="Arial" pitchFamily="34" charset="0"/>
              </a:rPr>
            </a:br>
            <a:r>
              <a:rPr lang="en-US" sz="1600" i="1" spc="-60" dirty="0">
                <a:solidFill>
                  <a:srgbClr val="00539B"/>
                </a:solidFill>
                <a:latin typeface="Verdana" pitchFamily="34" charset="0"/>
                <a:ea typeface="MS PGothic" pitchFamily="34" charset="-128"/>
                <a:cs typeface="Arial" pitchFamily="34" charset="0"/>
              </a:rPr>
              <a:t>Security Identity Solutions</a:t>
            </a:r>
            <a:endParaRPr lang="en-US" sz="2000" spc="-60" dirty="0">
              <a:solidFill>
                <a:srgbClr val="00539B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-111510" y="-243389"/>
            <a:ext cx="4280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prstClr val="black"/>
                </a:solidFill>
                <a:latin typeface="Verdana"/>
                <a:ea typeface="MS PGothic" pitchFamily="34" charset="-128"/>
              </a:rPr>
              <a:t>© HID Global Corporation/ASSA ABLOY AB. All rights reserved. </a:t>
            </a:r>
            <a:br>
              <a:rPr lang="en-US" sz="900" b="1" dirty="0">
                <a:solidFill>
                  <a:prstClr val="black"/>
                </a:solidFill>
                <a:latin typeface="Verdana"/>
                <a:ea typeface="MS PGothic" pitchFamily="34" charset="-128"/>
              </a:rPr>
            </a:br>
            <a:endParaRPr lang="en-US" sz="900" b="1" dirty="0">
              <a:solidFill>
                <a:prstClr val="black"/>
              </a:solidFill>
              <a:latin typeface="Verdana"/>
              <a:ea typeface="MS PGothic" pitchFamily="34" charset="-128"/>
            </a:endParaRP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56092" y="4965713"/>
            <a:ext cx="1858600" cy="103864"/>
            <a:chOff x="56092" y="4984428"/>
            <a:chExt cx="1858600" cy="103864"/>
          </a:xfrm>
        </p:grpSpPr>
        <p:sp>
          <p:nvSpPr>
            <p:cNvPr id="24" name="Text Placeholder 13"/>
            <p:cNvSpPr txBox="1">
              <a:spLocks/>
            </p:cNvSpPr>
            <p:nvPr userDrawn="1"/>
          </p:nvSpPr>
          <p:spPr bwMode="auto">
            <a:xfrm>
              <a:off x="56092" y="4984428"/>
              <a:ext cx="1858600" cy="101869"/>
            </a:xfrm>
            <a:prstGeom prst="rect">
              <a:avLst/>
            </a:prstGeom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33873"/>
                </a:buClr>
                <a:buFont typeface="Wingdings" pitchFamily="2" charset="2"/>
                <a:buNone/>
                <a:defRPr/>
              </a:pPr>
              <a:r>
                <a:rPr lang="en-US" sz="500" dirty="0">
                  <a:solidFill>
                    <a:srgbClr val="A6A6A6"/>
                  </a:solidFill>
                  <a:cs typeface="Arial" pitchFamily="34" charset="0"/>
                </a:rPr>
                <a:t>An ASSA ABLOY Group brand 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434626" y="5024284"/>
              <a:ext cx="469392" cy="640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84115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120587"/>
            <a:ext cx="7920000" cy="1080000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3204057"/>
            <a:ext cx="7920000" cy="1134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11679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12000" y="1201500"/>
            <a:ext cx="7920000" cy="3132000"/>
          </a:xfrm>
        </p:spPr>
        <p:txBody>
          <a:bodyPr vert="horz" lIns="0" tIns="0" rIns="0" bIns="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A3C3-2789-4AAC-B9FC-ED958E583EC5}" type="slidenum">
              <a:rPr lang="en-US" smtClean="0">
                <a:solidFill>
                  <a:srgbClr val="C0504D"/>
                </a:solidFill>
                <a:latin typeface="Verdana"/>
              </a:rPr>
              <a:pPr/>
              <a:t>‹#›</a:t>
            </a:fld>
            <a:endParaRPr lang="en-US">
              <a:solidFill>
                <a:srgbClr val="C0504D"/>
              </a:solidFill>
              <a:latin typeface="Verdana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AC237-9A9E-E140-9596-98086DFB62B9}" type="datetime1">
              <a:rPr lang="en-US" smtClean="0">
                <a:solidFill>
                  <a:srgbClr val="C0504D"/>
                </a:solidFill>
                <a:latin typeface="Verdana"/>
              </a:rPr>
              <a:pPr/>
              <a:t>8/11/20</a:t>
            </a:fld>
            <a:endParaRPr lang="en-US" dirty="0">
              <a:solidFill>
                <a:srgbClr val="C0504D"/>
              </a:solidFill>
              <a:latin typeface="Verdan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>
              <a:solidFill>
                <a:srgbClr val="C0504D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25327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000" y="1201500"/>
            <a:ext cx="3780000" cy="3132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US" sz="1800" dirty="0" smtClean="0"/>
            </a:lvl1pPr>
            <a:lvl2pPr>
              <a:defRPr sz="1600"/>
            </a:lvl2pPr>
            <a:lvl3pPr>
              <a:defRPr lang="en-US" sz="1400" dirty="0" smtClean="0"/>
            </a:lvl3pPr>
            <a:lvl4pPr>
              <a:defRPr sz="1200"/>
            </a:lvl4pPr>
            <a:lvl5pPr>
              <a:defRPr lang="en-US" sz="1000" dirty="0" smtClean="0"/>
            </a:lvl5pPr>
            <a:lvl7pPr>
              <a:defRPr lang="en-US" dirty="0" smtClean="0"/>
            </a:lvl7pPr>
            <a:lvl9pPr>
              <a:defRPr lang="en-US" dirty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2440" y="1200150"/>
            <a:ext cx="3780000" cy="3132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US" sz="1800" dirty="0" smtClean="0"/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200" dirty="0" smtClean="0"/>
            </a:lvl4pPr>
            <a:lvl5pPr>
              <a:defRPr lang="en-US" sz="10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A3C3-2789-4AAC-B9FC-ED958E583EC5}" type="slidenum">
              <a:rPr lang="en-US" smtClean="0">
                <a:solidFill>
                  <a:srgbClr val="C0504D"/>
                </a:solidFill>
                <a:latin typeface="Verdana"/>
              </a:rPr>
              <a:pPr/>
              <a:t>‹#›</a:t>
            </a:fld>
            <a:endParaRPr lang="en-US">
              <a:solidFill>
                <a:srgbClr val="C0504D"/>
              </a:solidFill>
              <a:latin typeface="Verdana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1CD49-1540-5D4F-AE02-9F58E5A762DB}" type="datetime1">
              <a:rPr lang="en-US" smtClean="0">
                <a:solidFill>
                  <a:srgbClr val="C0504D"/>
                </a:solidFill>
                <a:latin typeface="Verdana"/>
              </a:rPr>
              <a:pPr/>
              <a:t>8/11/20</a:t>
            </a:fld>
            <a:endParaRPr lang="en-US" dirty="0">
              <a:solidFill>
                <a:srgbClr val="C0504D"/>
              </a:solidFill>
              <a:latin typeface="Verdana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>
              <a:solidFill>
                <a:srgbClr val="C0504D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233605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188000"/>
            <a:ext cx="3780000" cy="4860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000" y="1701000"/>
            <a:ext cx="3780000" cy="2619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US" sz="1800" dirty="0" smtClean="0"/>
            </a:lvl1pPr>
            <a:lvl2pPr>
              <a:defRPr sz="1600"/>
            </a:lvl2pPr>
            <a:lvl3pPr marL="900000" indent="-270000">
              <a:defRPr lang="en-US" sz="1400" dirty="0" smtClean="0"/>
            </a:lvl3pPr>
            <a:lvl4pPr>
              <a:defRPr sz="1200"/>
            </a:lvl4pPr>
            <a:lvl5pPr>
              <a:defRPr lang="en-US" sz="1000" dirty="0" smtClean="0"/>
            </a:lvl5pPr>
            <a:lvl7pPr>
              <a:defRPr lang="en-US" dirty="0" smtClean="0"/>
            </a:lvl7pPr>
            <a:lvl9pPr>
              <a:defRPr lang="en-US" dirty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2000" y="1188000"/>
            <a:ext cx="3780000" cy="48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70000" indent="-270000">
              <a:buNone/>
              <a:defRPr lang="en-US" b="1" smtClean="0"/>
            </a:lvl1pPr>
          </a:lstStyle>
          <a:p>
            <a:pPr marL="0" lvl="0" indent="0">
              <a:spcBef>
                <a:spcPts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2440" y="1701000"/>
            <a:ext cx="3780000" cy="2619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US" sz="1800" dirty="0" smtClean="0"/>
            </a:lvl1pPr>
            <a:lvl2pPr>
              <a:defRPr lang="en-US" sz="1600" dirty="0" smtClean="0"/>
            </a:lvl2pPr>
            <a:lvl3pPr marL="792000" indent="-268288">
              <a:defRPr lang="en-US" sz="1400" dirty="0" smtClean="0"/>
            </a:lvl3pPr>
            <a:lvl4pPr marL="1081088" indent="-277813">
              <a:defRPr lang="en-US" sz="1200" dirty="0" smtClean="0"/>
            </a:lvl4pPr>
            <a:lvl5pPr marL="1349375" indent="-268288">
              <a:defRPr lang="en-US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A3C3-2789-4AAC-B9FC-ED958E583EC5}" type="slidenum">
              <a:rPr lang="en-US" smtClean="0">
                <a:solidFill>
                  <a:srgbClr val="C0504D"/>
                </a:solidFill>
                <a:latin typeface="Verdana"/>
              </a:rPr>
              <a:pPr/>
              <a:t>‹#›</a:t>
            </a:fld>
            <a:endParaRPr lang="en-US">
              <a:solidFill>
                <a:srgbClr val="C0504D"/>
              </a:solidFill>
              <a:latin typeface="Verdana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332D3-E988-3C40-A647-26E7D407304C}" type="datetime1">
              <a:rPr lang="en-US" smtClean="0">
                <a:solidFill>
                  <a:srgbClr val="C0504D"/>
                </a:solidFill>
                <a:latin typeface="Verdana"/>
              </a:rPr>
              <a:pPr/>
              <a:t>8/11/20</a:t>
            </a:fld>
            <a:endParaRPr lang="en-US" dirty="0">
              <a:solidFill>
                <a:srgbClr val="C0504D"/>
              </a:solidFill>
              <a:latin typeface="Verdana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>
              <a:solidFill>
                <a:srgbClr val="C0504D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837099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A3C3-2789-4AAC-B9FC-ED958E583EC5}" type="slidenum">
              <a:rPr lang="en-US" smtClean="0">
                <a:solidFill>
                  <a:srgbClr val="C0504D"/>
                </a:solidFill>
                <a:latin typeface="Verdana"/>
              </a:rPr>
              <a:pPr/>
              <a:t>‹#›</a:t>
            </a:fld>
            <a:endParaRPr lang="en-US">
              <a:solidFill>
                <a:srgbClr val="C0504D"/>
              </a:solidFill>
              <a:latin typeface="Verdana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225B1-F82B-5448-A9BE-0DA8F0A6C652}" type="datetime1">
              <a:rPr lang="en-US" smtClean="0">
                <a:solidFill>
                  <a:srgbClr val="C0504D"/>
                </a:solidFill>
                <a:latin typeface="Verdana"/>
              </a:rPr>
              <a:pPr/>
              <a:t>8/11/20</a:t>
            </a:fld>
            <a:endParaRPr lang="en-US" dirty="0">
              <a:solidFill>
                <a:srgbClr val="C0504D"/>
              </a:solidFill>
              <a:latin typeface="Verdana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>
              <a:solidFill>
                <a:srgbClr val="C0504D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479941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4712400"/>
            <a:ext cx="9144000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" y="2876400"/>
            <a:ext cx="8856000" cy="970829"/>
          </a:xfrm>
          <a:solidFill>
            <a:schemeClr val="accent1">
              <a:alpha val="80000"/>
            </a:schemeClr>
          </a:solidFill>
        </p:spPr>
        <p:txBody>
          <a:bodyPr lIns="288000" tIns="108000" rIns="288000" bIns="0" anchor="b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May be 2 rows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" y="3848400"/>
            <a:ext cx="8856000" cy="720000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lIns="288000" rIns="288000" bIns="10800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  <a:br>
              <a:rPr lang="en-US" dirty="0"/>
            </a:br>
            <a:r>
              <a:rPr lang="en-US" dirty="0"/>
              <a:t>May be 2 rows</a:t>
            </a:r>
          </a:p>
        </p:txBody>
      </p:sp>
      <p:sp>
        <p:nvSpPr>
          <p:cNvPr id="12" name="Rectangle 4"/>
          <p:cNvSpPr>
            <a:spLocks noChangeArrowheads="1"/>
          </p:cNvSpPr>
          <p:nvPr userDrawn="1"/>
        </p:nvSpPr>
        <p:spPr bwMode="auto">
          <a:xfrm>
            <a:off x="325041" y="317834"/>
            <a:ext cx="5111055" cy="6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0" tIns="45720" rIns="18000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spc="-6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cs typeface="Arial" pitchFamily="34" charset="0"/>
              </a:rPr>
              <a:t>ASSA ABLOY is the global leader in door opening solutions, dedicated to satisfying end-user needs for security, safety and convenience</a:t>
            </a:r>
            <a:endParaRPr kumimoji="0" lang="en-US" sz="2000" b="0" i="0" u="none" strike="noStrike" cap="none" spc="-60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11510" y="-243389"/>
            <a:ext cx="24368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ASSA ABLOY. All rights reserved</a:t>
            </a:r>
            <a:endParaRPr lang="en-US" sz="900" b="1" dirty="0">
              <a:solidFill>
                <a:schemeClr val="tx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446" y="187448"/>
            <a:ext cx="720080" cy="2839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7251" y="4859228"/>
            <a:ext cx="942404" cy="130139"/>
          </a:xfrm>
          <a:prstGeom prst="rect">
            <a:avLst/>
          </a:prstGeom>
        </p:spPr>
      </p:pic>
      <p:pic>
        <p:nvPicPr>
          <p:cNvPr id="20" name="Picture 2" descr="tagline_black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894" y="4889679"/>
            <a:ext cx="1993385" cy="128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61140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A3C3-2789-4AAC-B9FC-ED958E583EC5}" type="slidenum">
              <a:rPr lang="en-US" smtClean="0">
                <a:solidFill>
                  <a:srgbClr val="C0504D"/>
                </a:solidFill>
                <a:latin typeface="Verdana"/>
                <a:ea typeface="MS PGothic" pitchFamily="34" charset="-128"/>
              </a:rPr>
              <a:pPr/>
              <a:t>‹#›</a:t>
            </a:fld>
            <a:endParaRPr lang="en-US" dirty="0">
              <a:solidFill>
                <a:srgbClr val="C0504D"/>
              </a:solidFill>
              <a:latin typeface="Verdana"/>
              <a:ea typeface="MS PGothic" pitchFamily="34" charset="-128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3C23E-E906-1D48-99FC-56336CABEEE2}" type="datetime1">
              <a:rPr lang="en-US" smtClean="0">
                <a:solidFill>
                  <a:srgbClr val="C0504D"/>
                </a:solidFill>
                <a:latin typeface="Verdana"/>
                <a:ea typeface="MS PGothic" pitchFamily="34" charset="-128"/>
              </a:rPr>
              <a:pPr/>
              <a:t>8/11/20</a:t>
            </a:fld>
            <a:endParaRPr lang="en-US" dirty="0">
              <a:solidFill>
                <a:srgbClr val="C0504D"/>
              </a:solidFill>
              <a:latin typeface="Verdana"/>
              <a:ea typeface="MS PGothic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>
              <a:solidFill>
                <a:srgbClr val="C0504D"/>
              </a:solidFill>
              <a:latin typeface="Verdana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161674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"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15152"/>
          <a:stretch/>
        </p:blipFill>
        <p:spPr>
          <a:xfrm>
            <a:off x="1385455" y="1080269"/>
            <a:ext cx="7758545" cy="1080580"/>
          </a:xfrm>
          <a:prstGeom prst="rect">
            <a:avLst/>
          </a:prstGeom>
        </p:spPr>
      </p:pic>
      <p:pic>
        <p:nvPicPr>
          <p:cNvPr id="8" name="Picture 7" descr="samsung-seos-thankyou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333" y="-323274"/>
            <a:ext cx="3444394" cy="51665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2619287"/>
            <a:ext cx="4572000" cy="810000"/>
          </a:xfrm>
          <a:solidFill>
            <a:srgbClr val="00539B">
              <a:alpha val="80000"/>
            </a:srgbClr>
          </a:solidFill>
        </p:spPr>
        <p:txBody>
          <a:bodyPr lIns="288000" tIns="108000" rIns="288000" bIns="10800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4712400"/>
            <a:ext cx="9144000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Verdana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416" y="4784930"/>
            <a:ext cx="720080" cy="28391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111510" y="-243389"/>
            <a:ext cx="4280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prstClr val="black"/>
                </a:solidFill>
                <a:latin typeface="Verdana"/>
              </a:rPr>
              <a:t>© HID Global Corporation/ASSA ABLOY AB. All rights reserved. </a:t>
            </a:r>
            <a:br>
              <a:rPr lang="en-US" sz="900" b="1" dirty="0">
                <a:solidFill>
                  <a:prstClr val="black"/>
                </a:solidFill>
                <a:latin typeface="Verdana"/>
              </a:rPr>
            </a:br>
            <a:endParaRPr lang="en-US" sz="900" b="1" dirty="0">
              <a:solidFill>
                <a:prstClr val="black"/>
              </a:solidFill>
              <a:latin typeface="Verdana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6092" y="4965713"/>
            <a:ext cx="1858600" cy="103864"/>
            <a:chOff x="56092" y="4984428"/>
            <a:chExt cx="1858600" cy="103864"/>
          </a:xfrm>
        </p:grpSpPr>
        <p:sp>
          <p:nvSpPr>
            <p:cNvPr id="16" name="Text Placeholder 13"/>
            <p:cNvSpPr txBox="1">
              <a:spLocks/>
            </p:cNvSpPr>
            <p:nvPr userDrawn="1"/>
          </p:nvSpPr>
          <p:spPr bwMode="auto">
            <a:xfrm>
              <a:off x="56092" y="4984428"/>
              <a:ext cx="1858600" cy="101869"/>
            </a:xfrm>
            <a:prstGeom prst="rect">
              <a:avLst/>
            </a:prstGeom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33873"/>
                </a:buClr>
                <a:buFont typeface="Wingdings" pitchFamily="2" charset="2"/>
                <a:buNone/>
                <a:defRPr/>
              </a:pPr>
              <a:r>
                <a:rPr lang="en-US" sz="500" dirty="0">
                  <a:solidFill>
                    <a:srgbClr val="A6A6A6"/>
                  </a:solidFill>
                  <a:cs typeface="Arial" pitchFamily="34" charset="0"/>
                </a:rPr>
                <a:t>An ASSA ABLOY Group brand 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434626" y="5024284"/>
              <a:ext cx="469392" cy="64008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74704" y="77362"/>
            <a:ext cx="8999446" cy="4560112"/>
          </a:xfrm>
          <a:prstGeom prst="rect">
            <a:avLst/>
          </a:prstGeom>
          <a:noFill/>
          <a:ln w="152400" cmpd="sng">
            <a:solidFill>
              <a:srgbClr val="08458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005798"/>
                </a:solidFill>
              </a:ln>
              <a:solidFill>
                <a:srgbClr val="00539B"/>
              </a:solidFill>
              <a:latin typeface="Verdan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9439" y="4549907"/>
            <a:ext cx="3045123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033873"/>
              </a:buClr>
              <a:buFont typeface="Wingdings" pitchFamily="2" charset="2"/>
              <a:buNone/>
              <a:defRPr/>
            </a:pPr>
            <a:r>
              <a:rPr lang="en-US" sz="500" dirty="0">
                <a:solidFill>
                  <a:prstClr val="white"/>
                </a:solidFill>
                <a:latin typeface="Geneva"/>
              </a:rPr>
              <a:t>PROPRIETARY INFORMATION. Do not reproduce, distribute, or disclose. No unauthorized use.</a:t>
            </a:r>
            <a:endParaRPr lang="en-US" sz="500" dirty="0">
              <a:solidFill>
                <a:prstClr val="white"/>
              </a:solidFill>
              <a:latin typeface="Verdana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/>
          <a:srcRect r="15152"/>
          <a:stretch/>
        </p:blipFill>
        <p:spPr>
          <a:xfrm>
            <a:off x="1385455" y="1080269"/>
            <a:ext cx="7758545" cy="1080580"/>
          </a:xfrm>
          <a:prstGeom prst="rect">
            <a:avLst/>
          </a:prstGeom>
        </p:spPr>
      </p:pic>
      <p:pic>
        <p:nvPicPr>
          <p:cNvPr id="21" name="Picture 20" descr="samsung-seos-thankyou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333" y="-323274"/>
            <a:ext cx="3444394" cy="5166592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0" y="4712400"/>
            <a:ext cx="9144000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Verdana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416" y="4784930"/>
            <a:ext cx="720080" cy="283917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-111510" y="-243389"/>
            <a:ext cx="4280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prstClr val="black"/>
                </a:solidFill>
                <a:latin typeface="Verdana"/>
                <a:ea typeface="MS PGothic" pitchFamily="34" charset="-128"/>
              </a:rPr>
              <a:t>© HID Global Corporation/ASSA ABLOY AB. All rights reserved. </a:t>
            </a:r>
            <a:br>
              <a:rPr lang="en-US" sz="900" b="1" dirty="0">
                <a:solidFill>
                  <a:prstClr val="black"/>
                </a:solidFill>
                <a:latin typeface="Verdana"/>
                <a:ea typeface="MS PGothic" pitchFamily="34" charset="-128"/>
              </a:rPr>
            </a:br>
            <a:endParaRPr lang="en-US" sz="900" b="1" dirty="0">
              <a:solidFill>
                <a:prstClr val="black"/>
              </a:solidFill>
              <a:latin typeface="Verdana"/>
              <a:ea typeface="MS PGothic" pitchFamily="34" charset="-128"/>
            </a:endParaRP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56092" y="4965713"/>
            <a:ext cx="1858600" cy="103864"/>
            <a:chOff x="56092" y="4984428"/>
            <a:chExt cx="1858600" cy="103864"/>
          </a:xfrm>
        </p:grpSpPr>
        <p:sp>
          <p:nvSpPr>
            <p:cNvPr id="26" name="Text Placeholder 13"/>
            <p:cNvSpPr txBox="1">
              <a:spLocks/>
            </p:cNvSpPr>
            <p:nvPr userDrawn="1"/>
          </p:nvSpPr>
          <p:spPr bwMode="auto">
            <a:xfrm>
              <a:off x="56092" y="4984428"/>
              <a:ext cx="1858600" cy="101869"/>
            </a:xfrm>
            <a:prstGeom prst="rect">
              <a:avLst/>
            </a:prstGeom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33873"/>
                </a:buClr>
                <a:buFont typeface="Wingdings" pitchFamily="2" charset="2"/>
                <a:buNone/>
                <a:defRPr/>
              </a:pPr>
              <a:r>
                <a:rPr lang="en-US" sz="500" dirty="0">
                  <a:solidFill>
                    <a:srgbClr val="A6A6A6"/>
                  </a:solidFill>
                  <a:cs typeface="Arial" pitchFamily="34" charset="0"/>
                </a:rPr>
                <a:t>An ASSA ABLOY Group brand 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434626" y="5024284"/>
              <a:ext cx="469392" cy="64008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74704" y="77362"/>
            <a:ext cx="8999446" cy="4560112"/>
          </a:xfrm>
          <a:prstGeom prst="rect">
            <a:avLst/>
          </a:prstGeom>
          <a:noFill/>
          <a:ln w="152400" cmpd="sng">
            <a:solidFill>
              <a:srgbClr val="08458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005798"/>
                </a:solidFill>
              </a:ln>
              <a:solidFill>
                <a:srgbClr val="00539B"/>
              </a:solidFill>
              <a:latin typeface="Verdana"/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3049439" y="4549907"/>
            <a:ext cx="3045123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033873"/>
              </a:buClr>
              <a:buFont typeface="Wingdings" pitchFamily="2" charset="2"/>
              <a:buNone/>
              <a:defRPr/>
            </a:pPr>
            <a:r>
              <a:rPr lang="en-US" sz="500" dirty="0">
                <a:solidFill>
                  <a:prstClr val="white"/>
                </a:solidFill>
                <a:latin typeface="Geneva"/>
                <a:ea typeface="MS PGothic" pitchFamily="34" charset="-128"/>
              </a:rPr>
              <a:t>PROPRIETARY INFORMATION. Do not reproduce, distribute, or disclose. No unauthorized use.</a:t>
            </a:r>
            <a:endParaRPr lang="en-US" sz="500" dirty="0">
              <a:solidFill>
                <a:prstClr val="white"/>
              </a:solidFill>
              <a:latin typeface="Verdana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565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4712400"/>
            <a:ext cx="9144000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" y="2876400"/>
            <a:ext cx="8856000" cy="970829"/>
          </a:xfrm>
          <a:solidFill>
            <a:schemeClr val="accent1">
              <a:alpha val="80000"/>
            </a:schemeClr>
          </a:solidFill>
        </p:spPr>
        <p:txBody>
          <a:bodyPr lIns="288000" tIns="108000" rIns="288000" bIns="0" anchor="b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May be 2 rows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" y="3848400"/>
            <a:ext cx="8856000" cy="720000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lIns="288000" rIns="288000" bIns="10800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  <a:br>
              <a:rPr lang="en-US" dirty="0"/>
            </a:br>
            <a:r>
              <a:rPr lang="en-US" dirty="0"/>
              <a:t>May be 2 rows</a:t>
            </a:r>
          </a:p>
        </p:txBody>
      </p:sp>
      <p:sp>
        <p:nvSpPr>
          <p:cNvPr id="12" name="Rectangle 4"/>
          <p:cNvSpPr>
            <a:spLocks noChangeArrowheads="1"/>
          </p:cNvSpPr>
          <p:nvPr userDrawn="1"/>
        </p:nvSpPr>
        <p:spPr bwMode="auto">
          <a:xfrm>
            <a:off x="325041" y="317834"/>
            <a:ext cx="5111055" cy="6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0" tIns="45720" rIns="18000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spc="-6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cs typeface="Arial" pitchFamily="34" charset="0"/>
              </a:rPr>
              <a:t>ASSA ABLOY is the global leader in door opening solutions, dedicated to satisfying end-user needs for security, safety and convenience</a:t>
            </a:r>
            <a:endParaRPr kumimoji="0" lang="en-US" sz="2000" b="0" i="0" u="none" strike="noStrike" cap="none" spc="-60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11510" y="-243389"/>
            <a:ext cx="24368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ASSA ABLOY. All rights reserved</a:t>
            </a:r>
            <a:endParaRPr lang="en-US" sz="900" b="1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416" y="4784930"/>
            <a:ext cx="720080" cy="283917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56091" y="4740011"/>
            <a:ext cx="2044057" cy="353719"/>
            <a:chOff x="56091" y="4740011"/>
            <a:chExt cx="2044057" cy="353719"/>
          </a:xfrm>
        </p:grpSpPr>
        <p:sp>
          <p:nvSpPr>
            <p:cNvPr id="11" name="Text Placeholder 13"/>
            <p:cNvSpPr txBox="1">
              <a:spLocks/>
            </p:cNvSpPr>
            <p:nvPr userDrawn="1"/>
          </p:nvSpPr>
          <p:spPr bwMode="auto">
            <a:xfrm>
              <a:off x="56091" y="4740011"/>
              <a:ext cx="2044057" cy="353719"/>
            </a:xfrm>
            <a:prstGeom prst="rect">
              <a:avLst/>
            </a:prstGeom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033873"/>
                </a:buClr>
                <a:buFont typeface="Wingdings" pitchFamily="2" charset="2"/>
                <a:buNone/>
              </a:pPr>
              <a:r>
                <a:rPr lang="en-US" sz="500" u="none" dirty="0">
                  <a:solidFill>
                    <a:srgbClr val="A6A6A6"/>
                  </a:solidFill>
                  <a:cs typeface="Arial" pitchFamily="34" charset="0"/>
                </a:rPr>
                <a:t>PROPRIETARY INFORMATION. </a:t>
              </a:r>
            </a:p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33873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lang="en-US" sz="500" u="none" spc="0" dirty="0">
                  <a:solidFill>
                    <a:srgbClr val="A6A6A6"/>
                  </a:solidFill>
                  <a:cs typeface="Arial" pitchFamily="34" charset="0"/>
                </a:rPr>
                <a:t>© HID Global Corporation/ASSA ABLOY AB. All rights reserved. </a:t>
              </a:r>
              <a:br>
                <a:rPr lang="en-US" sz="500" u="none" spc="0" dirty="0">
                  <a:solidFill>
                    <a:srgbClr val="A6A6A6"/>
                  </a:solidFill>
                  <a:cs typeface="Arial" pitchFamily="34" charset="0"/>
                </a:rPr>
              </a:br>
              <a:endParaRPr lang="en-US" sz="500" u="none" spc="0" dirty="0">
                <a:solidFill>
                  <a:srgbClr val="A6A6A6"/>
                </a:solidFill>
                <a:cs typeface="Arial" pitchFamily="34" charset="0"/>
              </a:endParaRPr>
            </a:p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33873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lang="en-US" sz="500" u="none" dirty="0">
                  <a:solidFill>
                    <a:srgbClr val="A6A6A6"/>
                  </a:solidFill>
                  <a:cs typeface="Arial" pitchFamily="34" charset="0"/>
                </a:rPr>
                <a:t>An ASSA ABLOY Group brand 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434626" y="5024284"/>
              <a:ext cx="469392" cy="640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9078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4712400"/>
            <a:ext cx="9144000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" y="2876400"/>
            <a:ext cx="8856000" cy="970829"/>
          </a:xfrm>
          <a:solidFill>
            <a:schemeClr val="accent1">
              <a:alpha val="80000"/>
            </a:schemeClr>
          </a:solidFill>
        </p:spPr>
        <p:txBody>
          <a:bodyPr lIns="288000" tIns="108000" rIns="288000" bIns="0" anchor="b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May be 2 rows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" y="3848400"/>
            <a:ext cx="8856000" cy="720000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lIns="288000" rIns="288000" bIns="10800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  <a:br>
              <a:rPr lang="en-US" dirty="0"/>
            </a:br>
            <a:r>
              <a:rPr lang="en-US" dirty="0"/>
              <a:t>May be 2 rows</a:t>
            </a:r>
          </a:p>
        </p:txBody>
      </p:sp>
      <p:sp>
        <p:nvSpPr>
          <p:cNvPr id="12" name="Rectangle 4"/>
          <p:cNvSpPr>
            <a:spLocks noChangeArrowheads="1"/>
          </p:cNvSpPr>
          <p:nvPr userDrawn="1"/>
        </p:nvSpPr>
        <p:spPr bwMode="auto">
          <a:xfrm>
            <a:off x="325041" y="317834"/>
            <a:ext cx="5111055" cy="6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0" tIns="45720" rIns="18000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spc="-6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cs typeface="Arial" pitchFamily="34" charset="0"/>
              </a:rPr>
              <a:t>ASSA ABLOY is the global leader in door opening solutions, dedicated to satisfying end-user needs for security, safety and convenience</a:t>
            </a:r>
            <a:endParaRPr kumimoji="0" lang="en-US" sz="2000" b="0" i="0" u="none" strike="noStrike" cap="none" spc="-60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11510" y="-243389"/>
            <a:ext cx="24368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ASSA ABLOY. All rights reserved</a:t>
            </a:r>
            <a:endParaRPr lang="en-US" sz="900" b="1" dirty="0">
              <a:solidFill>
                <a:schemeClr val="tx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446" y="187448"/>
            <a:ext cx="720080" cy="2839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7251" y="4859228"/>
            <a:ext cx="942404" cy="130139"/>
          </a:xfrm>
          <a:prstGeom prst="rect">
            <a:avLst/>
          </a:prstGeom>
        </p:spPr>
      </p:pic>
      <p:pic>
        <p:nvPicPr>
          <p:cNvPr id="20" name="Picture 2" descr="tagline_black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894" y="4889679"/>
            <a:ext cx="1993385" cy="128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6501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Pla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4762800"/>
            <a:ext cx="9144000" cy="380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" y="2876400"/>
            <a:ext cx="8856000" cy="970829"/>
          </a:xfrm>
          <a:solidFill>
            <a:schemeClr val="accent1">
              <a:alpha val="80000"/>
            </a:schemeClr>
          </a:solidFill>
        </p:spPr>
        <p:txBody>
          <a:bodyPr lIns="288000" tIns="108000" rIns="288000" bIns="0" anchor="b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May be 2 rows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" y="3848400"/>
            <a:ext cx="8856000" cy="720000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lIns="288000" rIns="288000" bIns="10800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  <a:br>
              <a:rPr lang="en-US" dirty="0"/>
            </a:br>
            <a:r>
              <a:rPr lang="en-US" dirty="0"/>
              <a:t>May be 2 rows</a:t>
            </a:r>
          </a:p>
        </p:txBody>
      </p:sp>
      <p:sp>
        <p:nvSpPr>
          <p:cNvPr id="12" name="Rectangle 4"/>
          <p:cNvSpPr>
            <a:spLocks noChangeArrowheads="1"/>
          </p:cNvSpPr>
          <p:nvPr userDrawn="1"/>
        </p:nvSpPr>
        <p:spPr bwMode="auto">
          <a:xfrm>
            <a:off x="325041" y="317834"/>
            <a:ext cx="5111055" cy="6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0" tIns="45720" rIns="18000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spc="-6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cs typeface="Arial" pitchFamily="34" charset="0"/>
              </a:rPr>
              <a:t>ASSA ABLOY is the global leader in door opening solutions, dedicated to satisfying end-user needs for security, safety and convenience</a:t>
            </a:r>
            <a:endParaRPr kumimoji="0" lang="en-US" sz="2000" b="0" i="0" u="none" strike="noStrike" cap="none" spc="-60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11510" y="-243389"/>
            <a:ext cx="24368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ASSA ABLOY. All rights reserved</a:t>
            </a:r>
            <a:endParaRPr lang="en-US" sz="900" b="1" dirty="0">
              <a:solidFill>
                <a:schemeClr val="tx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446" y="187448"/>
            <a:ext cx="720080" cy="2839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7251" y="4859228"/>
            <a:ext cx="942404" cy="130139"/>
          </a:xfrm>
          <a:prstGeom prst="rect">
            <a:avLst/>
          </a:prstGeom>
        </p:spPr>
      </p:pic>
      <p:pic>
        <p:nvPicPr>
          <p:cNvPr id="20" name="Picture 2" descr="tagline_black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894" y="4889679"/>
            <a:ext cx="1993385" cy="128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4910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120587"/>
            <a:ext cx="7920000" cy="1080000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3204057"/>
            <a:ext cx="7920000" cy="1134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0463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12000" y="1201500"/>
            <a:ext cx="7920000" cy="3132000"/>
          </a:xfrm>
        </p:spPr>
        <p:txBody>
          <a:bodyPr vert="horz" lIns="0" tIns="0" rIns="0" bIns="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A3C3-2789-4AAC-B9FC-ED958E583E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6B12A-5800-403E-961A-ECA28888C93F}" type="datetimeFigureOut">
              <a:rPr lang="en-US" smtClean="0"/>
              <a:pPr/>
              <a:t>8/11/20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79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000" y="1201500"/>
            <a:ext cx="3780000" cy="3132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US" sz="1800" dirty="0" smtClean="0"/>
            </a:lvl1pPr>
            <a:lvl2pPr>
              <a:defRPr sz="1600"/>
            </a:lvl2pPr>
            <a:lvl3pPr>
              <a:defRPr lang="en-US" sz="1400" dirty="0" smtClean="0"/>
            </a:lvl3pPr>
            <a:lvl4pPr>
              <a:defRPr sz="1200"/>
            </a:lvl4pPr>
            <a:lvl5pPr>
              <a:defRPr lang="en-US" sz="1000" dirty="0" smtClean="0"/>
            </a:lvl5pPr>
            <a:lvl7pPr>
              <a:defRPr lang="en-US" dirty="0" smtClean="0"/>
            </a:lvl7pPr>
            <a:lvl9pPr>
              <a:defRPr lang="en-US" dirty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2440" y="1200150"/>
            <a:ext cx="3780000" cy="3132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US" sz="1800" dirty="0" smtClean="0"/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200" dirty="0" smtClean="0"/>
            </a:lvl4pPr>
            <a:lvl5pPr>
              <a:defRPr lang="en-US" sz="10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A3C3-2789-4AAC-B9FC-ED958E583E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6B12A-5800-403E-961A-ECA28888C93F}" type="datetimeFigureOut">
              <a:rPr lang="en-US" smtClean="0"/>
              <a:pPr/>
              <a:t>8/11/20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663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8.emf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000" y="405000"/>
            <a:ext cx="7920000" cy="675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12000" y="1201500"/>
            <a:ext cx="7920000" cy="3132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18238" y="4837554"/>
            <a:ext cx="1080000" cy="189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ctr">
              <a:defRPr sz="800" b="1">
                <a:solidFill>
                  <a:schemeClr val="accent2"/>
                </a:solidFill>
              </a:defRPr>
            </a:lvl1pPr>
          </a:lstStyle>
          <a:p>
            <a:fld id="{FF60A3C3-2789-4AAC-B9FC-ED958E583E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5148064" y="4837555"/>
            <a:ext cx="2160000" cy="189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800" b="1">
                <a:solidFill>
                  <a:schemeClr val="accent2"/>
                </a:solidFill>
              </a:defRPr>
            </a:lvl1pPr>
          </a:lstStyle>
          <a:p>
            <a:fld id="{A4D6B12A-5800-403E-961A-ECA28888C93F}" type="datetimeFigureOut">
              <a:rPr lang="en-US" smtClean="0"/>
              <a:pPr/>
              <a:t>8/11/20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2000" y="189000"/>
            <a:ext cx="7920000" cy="16200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>
              <a:defRPr lang="en-US" sz="800" b="1" dirty="0">
                <a:solidFill>
                  <a:schemeClr val="accent2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111510" y="-243389"/>
            <a:ext cx="24368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ASSA ABLOY. All rights reserved</a:t>
            </a:r>
            <a:endParaRPr lang="en-US" sz="900" b="1" dirty="0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9144000" cy="4712400"/>
            <a:chOff x="0" y="0"/>
            <a:chExt cx="9144000" cy="4712400"/>
          </a:xfrm>
        </p:grpSpPr>
        <p:sp>
          <p:nvSpPr>
            <p:cNvPr id="3" name="Rectangle 2"/>
            <p:cNvSpPr/>
            <p:nvPr userDrawn="1"/>
          </p:nvSpPr>
          <p:spPr>
            <a:xfrm>
              <a:off x="0" y="0"/>
              <a:ext cx="144000" cy="471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9000000" y="0"/>
              <a:ext cx="144000" cy="471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0" y="0"/>
              <a:ext cx="9144000" cy="14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0" y="4568400"/>
              <a:ext cx="9144000" cy="14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446" y="187448"/>
            <a:ext cx="720080" cy="2839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7251" y="4859228"/>
            <a:ext cx="942404" cy="130139"/>
          </a:xfrm>
          <a:prstGeom prst="rect">
            <a:avLst/>
          </a:prstGeom>
        </p:spPr>
      </p:pic>
      <p:pic>
        <p:nvPicPr>
          <p:cNvPr id="25" name="Picture 2" descr="tagline_black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894" y="4889679"/>
            <a:ext cx="1993385" cy="12858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3049439" y="4549907"/>
            <a:ext cx="3045123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3387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500" b="0" i="0" u="none" strike="noStrike" baseline="0" dirty="0">
                <a:solidFill>
                  <a:schemeClr val="bg1"/>
                </a:solidFill>
                <a:latin typeface="Geneva"/>
              </a:rPr>
              <a:t>PROPRIETARY INFORMATION. Do not reproduce, distribute, or disclose. No unauthorized use.</a:t>
            </a: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453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3" r:id="rId2"/>
    <p:sldLayoutId id="2147483661" r:id="rId3"/>
    <p:sldLayoutId id="2147483668" r:id="rId4"/>
    <p:sldLayoutId id="2147483669" r:id="rId5"/>
    <p:sldLayoutId id="2147483672" r:id="rId6"/>
    <p:sldLayoutId id="2147483671" r:id="rId7"/>
    <p:sldLayoutId id="2147483662" r:id="rId8"/>
    <p:sldLayoutId id="2147483664" r:id="rId9"/>
    <p:sldLayoutId id="2147483665" r:id="rId10"/>
    <p:sldLayoutId id="2147483666" r:id="rId11"/>
    <p:sldLayoutId id="2147483667" r:id="rId12"/>
    <p:sldLayoutId id="2147483670" r:id="rId13"/>
    <p:sldLayoutId id="2147483675" r:id="rId14"/>
    <p:sldLayoutId id="2147483676" r:id="rId15"/>
    <p:sldLayoutId id="2147483677" r:id="rId16"/>
    <p:sldLayoutId id="2147483694" r:id="rId17"/>
  </p:sldLayoutIdLst>
  <p:txStyles>
    <p:titleStyle>
      <a:lvl1pPr algn="l" defTabSz="914400" rtl="0" eaLnBrk="1" latinLnBrk="0" hangingPunct="1">
        <a:spcBef>
          <a:spcPct val="0"/>
        </a:spcBef>
        <a:buNone/>
        <a:defRPr lang="en-US"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08000"/>
        </a:lnSpc>
        <a:spcBef>
          <a:spcPts val="1400"/>
        </a:spcBef>
        <a:buClr>
          <a:schemeClr val="accent1"/>
        </a:buClr>
        <a:buFont typeface="Wingdings" panose="05000000000000000000" pitchFamily="2" charset="2"/>
        <a:buChar char="§"/>
        <a:defRPr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08000"/>
        </a:lnSpc>
        <a:spcBef>
          <a:spcPts val="800"/>
        </a:spcBef>
        <a:buFont typeface="Arial" panose="020B0604020202020204" pitchFamily="34" charset="0"/>
        <a:buChar char="–"/>
        <a:defRPr lang="en-US" sz="1800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900000" indent="-270000" algn="l" defTabSz="914400" rtl="0" eaLnBrk="1" latinLnBrk="0" hangingPunct="1">
        <a:lnSpc>
          <a:spcPct val="108000"/>
        </a:lnSpc>
        <a:spcBef>
          <a:spcPts val="500"/>
        </a:spcBef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1188000" indent="-268288" algn="l" defTabSz="914400" rtl="0" eaLnBrk="1" latinLnBrk="0" hangingPunct="1">
        <a:lnSpc>
          <a:spcPct val="108000"/>
        </a:lnSpc>
        <a:spcBef>
          <a:spcPts val="500"/>
        </a:spcBef>
        <a:buFont typeface="Arial" panose="020B0604020202020204" pitchFamily="34" charset="0"/>
        <a:buChar char="–"/>
        <a:defRPr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1440000" indent="-270000" algn="l" defTabSz="914400" rtl="0" eaLnBrk="1" latinLnBrk="0" hangingPunct="1">
        <a:lnSpc>
          <a:spcPct val="108000"/>
        </a:lnSpc>
        <a:spcBef>
          <a:spcPts val="500"/>
        </a:spcBef>
        <a:buFont typeface="Arial" panose="020B0604020202020204" pitchFamily="34" charset="0"/>
        <a:buChar char="»"/>
        <a:defRPr lang="en-US"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000" y="405000"/>
            <a:ext cx="7920000" cy="675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12000" y="1201500"/>
            <a:ext cx="7920000" cy="3132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18238" y="4837554"/>
            <a:ext cx="1080000" cy="189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ctr">
              <a:defRPr sz="800" b="1">
                <a:solidFill>
                  <a:schemeClr val="accent2"/>
                </a:solidFill>
              </a:defRPr>
            </a:lvl1pPr>
          </a:lstStyle>
          <a:p>
            <a:fld id="{FF60A3C3-2789-4AAC-B9FC-ED958E583EC5}" type="slidenum">
              <a:rPr lang="en-US" smtClean="0">
                <a:solidFill>
                  <a:srgbClr val="C0504D"/>
                </a:solidFill>
                <a:latin typeface="Verdana"/>
              </a:rPr>
              <a:pPr/>
              <a:t>‹#›</a:t>
            </a:fld>
            <a:endParaRPr lang="en-US" dirty="0">
              <a:solidFill>
                <a:srgbClr val="C0504D"/>
              </a:solidFill>
              <a:latin typeface="Verdana"/>
            </a:endParaRP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5148064" y="4837555"/>
            <a:ext cx="2160000" cy="189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800" b="1">
                <a:solidFill>
                  <a:schemeClr val="accent2"/>
                </a:solidFill>
              </a:defRPr>
            </a:lvl1pPr>
          </a:lstStyle>
          <a:p>
            <a:fld id="{DD43C23E-E906-1D48-99FC-56336CABEEE2}" type="datetime1">
              <a:rPr lang="en-US" smtClean="0">
                <a:solidFill>
                  <a:srgbClr val="C0504D"/>
                </a:solidFill>
                <a:latin typeface="Verdana"/>
              </a:rPr>
              <a:pPr/>
              <a:t>8/11/20</a:t>
            </a:fld>
            <a:endParaRPr lang="en-US" dirty="0">
              <a:solidFill>
                <a:srgbClr val="C0504D"/>
              </a:solidFill>
              <a:latin typeface="Verdan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2000" y="189000"/>
            <a:ext cx="7920000" cy="16200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>
              <a:defRPr lang="en-US" sz="800" b="1" dirty="0">
                <a:solidFill>
                  <a:schemeClr val="accent2"/>
                </a:solidFill>
              </a:defRPr>
            </a:lvl1pPr>
          </a:lstStyle>
          <a:p>
            <a:pPr algn="r"/>
            <a:endParaRPr>
              <a:solidFill>
                <a:srgbClr val="C0504D"/>
              </a:solidFill>
              <a:latin typeface="Verdan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416" y="4784930"/>
            <a:ext cx="720080" cy="28391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092" y="4965713"/>
            <a:ext cx="1858600" cy="103864"/>
            <a:chOff x="56092" y="4984428"/>
            <a:chExt cx="1858600" cy="103864"/>
          </a:xfrm>
        </p:grpSpPr>
        <p:sp>
          <p:nvSpPr>
            <p:cNvPr id="18" name="Text Placeholder 13"/>
            <p:cNvSpPr txBox="1">
              <a:spLocks/>
            </p:cNvSpPr>
            <p:nvPr userDrawn="1"/>
          </p:nvSpPr>
          <p:spPr bwMode="auto">
            <a:xfrm>
              <a:off x="56092" y="4984428"/>
              <a:ext cx="1858600" cy="101869"/>
            </a:xfrm>
            <a:prstGeom prst="rect">
              <a:avLst/>
            </a:prstGeom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33873"/>
                </a:buClr>
                <a:buFont typeface="Wingdings" pitchFamily="2" charset="2"/>
                <a:buNone/>
                <a:defRPr/>
              </a:pPr>
              <a:r>
                <a:rPr lang="en-US" sz="500" dirty="0">
                  <a:solidFill>
                    <a:srgbClr val="A6A6A6"/>
                  </a:solidFill>
                  <a:cs typeface="Arial" pitchFamily="34" charset="0"/>
                </a:rPr>
                <a:t>An ASSA ABLOY Group brand 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>
              <a:off x="1434626" y="5024284"/>
              <a:ext cx="469392" cy="64008"/>
            </a:xfrm>
            <a:prstGeom prst="rect">
              <a:avLst/>
            </a:prstGeom>
          </p:spPr>
        </p:pic>
      </p:grpSp>
      <p:grpSp>
        <p:nvGrpSpPr>
          <p:cNvPr id="12" name="Group 156"/>
          <p:cNvGrpSpPr>
            <a:grpSpLocks/>
          </p:cNvGrpSpPr>
          <p:nvPr/>
        </p:nvGrpSpPr>
        <p:grpSpPr bwMode="auto">
          <a:xfrm>
            <a:off x="9288204" y="130573"/>
            <a:ext cx="2788341" cy="4294795"/>
            <a:chOff x="5902" y="375"/>
            <a:chExt cx="1652" cy="3618"/>
          </a:xfrm>
        </p:grpSpPr>
        <p:sp>
          <p:nvSpPr>
            <p:cNvPr id="13" name="Rectangle 161"/>
            <p:cNvSpPr>
              <a:spLocks noChangeArrowheads="1"/>
            </p:cNvSpPr>
            <p:nvPr/>
          </p:nvSpPr>
          <p:spPr bwMode="auto">
            <a:xfrm flipH="1">
              <a:off x="5912" y="1963"/>
              <a:ext cx="568" cy="233"/>
            </a:xfrm>
            <a:prstGeom prst="rect">
              <a:avLst/>
            </a:prstGeom>
            <a:solidFill>
              <a:srgbClr val="002E56"/>
            </a:solidFill>
            <a:ln w="3175">
              <a:solidFill>
                <a:srgbClr val="002E5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2D73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Text Box 162"/>
            <p:cNvSpPr txBox="1">
              <a:spLocks noChangeArrowheads="1"/>
            </p:cNvSpPr>
            <p:nvPr/>
          </p:nvSpPr>
          <p:spPr bwMode="auto">
            <a:xfrm>
              <a:off x="6037" y="2031"/>
              <a:ext cx="323" cy="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lnSpc>
                  <a:spcPts val="1200"/>
                </a:lnSpc>
                <a:defRPr/>
              </a:pPr>
              <a:r>
                <a:rPr lang="en-US" sz="1200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0/45/86</a:t>
              </a:r>
            </a:p>
          </p:txBody>
        </p:sp>
        <p:sp>
          <p:nvSpPr>
            <p:cNvPr id="20" name="Rectangle 163"/>
            <p:cNvSpPr>
              <a:spLocks noChangeArrowheads="1"/>
            </p:cNvSpPr>
            <p:nvPr userDrawn="1"/>
          </p:nvSpPr>
          <p:spPr bwMode="auto">
            <a:xfrm flipH="1">
              <a:off x="5912" y="2310"/>
              <a:ext cx="568" cy="233"/>
            </a:xfrm>
            <a:prstGeom prst="rect">
              <a:avLst/>
            </a:prstGeom>
            <a:solidFill>
              <a:srgbClr val="F8981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4BACC6">
                    <a:lumMod val="50000"/>
                    <a:lumOff val="50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Text Box 164"/>
            <p:cNvSpPr txBox="1">
              <a:spLocks noChangeArrowheads="1"/>
            </p:cNvSpPr>
            <p:nvPr/>
          </p:nvSpPr>
          <p:spPr bwMode="auto">
            <a:xfrm>
              <a:off x="5947" y="2378"/>
              <a:ext cx="485" cy="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lnSpc>
                  <a:spcPts val="1200"/>
                </a:lnSpc>
                <a:defRPr/>
              </a:pPr>
              <a:r>
                <a:rPr lang="en-US" sz="1200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248/152/29</a:t>
              </a:r>
            </a:p>
          </p:txBody>
        </p:sp>
        <p:sp>
          <p:nvSpPr>
            <p:cNvPr id="22" name="Rectangle 165"/>
            <p:cNvSpPr>
              <a:spLocks noChangeArrowheads="1"/>
            </p:cNvSpPr>
            <p:nvPr/>
          </p:nvSpPr>
          <p:spPr bwMode="auto">
            <a:xfrm>
              <a:off x="5912" y="2625"/>
              <a:ext cx="576" cy="286"/>
            </a:xfrm>
            <a:prstGeom prst="rect">
              <a:avLst/>
            </a:prstGeom>
            <a:solidFill>
              <a:srgbClr val="00716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Text Box 166"/>
            <p:cNvSpPr txBox="1">
              <a:spLocks noChangeArrowheads="1"/>
            </p:cNvSpPr>
            <p:nvPr/>
          </p:nvSpPr>
          <p:spPr bwMode="auto">
            <a:xfrm>
              <a:off x="6014" y="2720"/>
              <a:ext cx="377" cy="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lnSpc>
                  <a:spcPts val="1200"/>
                </a:lnSpc>
                <a:defRPr/>
              </a:pPr>
              <a:r>
                <a:rPr lang="en-US" sz="1200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0/113/97</a:t>
              </a:r>
            </a:p>
          </p:txBody>
        </p:sp>
        <p:sp>
          <p:nvSpPr>
            <p:cNvPr id="24" name="Rectangle 167"/>
            <p:cNvSpPr>
              <a:spLocks noChangeArrowheads="1"/>
            </p:cNvSpPr>
            <p:nvPr/>
          </p:nvSpPr>
          <p:spPr bwMode="auto">
            <a:xfrm>
              <a:off x="5912" y="2987"/>
              <a:ext cx="576" cy="286"/>
            </a:xfrm>
            <a:prstGeom prst="rect">
              <a:avLst/>
            </a:prstGeom>
            <a:solidFill>
              <a:srgbClr val="6111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Text Box 168"/>
            <p:cNvSpPr txBox="1">
              <a:spLocks noChangeArrowheads="1"/>
            </p:cNvSpPr>
            <p:nvPr/>
          </p:nvSpPr>
          <p:spPr bwMode="auto">
            <a:xfrm>
              <a:off x="5952" y="3082"/>
              <a:ext cx="480" cy="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lnSpc>
                  <a:spcPts val="1200"/>
                </a:lnSpc>
                <a:defRPr/>
              </a:pPr>
              <a:r>
                <a:rPr lang="en-US" sz="1200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97/17/106</a:t>
              </a:r>
            </a:p>
          </p:txBody>
        </p:sp>
        <p:sp>
          <p:nvSpPr>
            <p:cNvPr id="26" name="Rectangle 169"/>
            <p:cNvSpPr>
              <a:spLocks noChangeArrowheads="1"/>
            </p:cNvSpPr>
            <p:nvPr/>
          </p:nvSpPr>
          <p:spPr bwMode="auto">
            <a:xfrm>
              <a:off x="5912" y="3344"/>
              <a:ext cx="576" cy="286"/>
            </a:xfrm>
            <a:prstGeom prst="rect">
              <a:avLst/>
            </a:prstGeom>
            <a:solidFill>
              <a:srgbClr val="94C82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Text Box 170"/>
            <p:cNvSpPr txBox="1">
              <a:spLocks noChangeArrowheads="1"/>
            </p:cNvSpPr>
            <p:nvPr/>
          </p:nvSpPr>
          <p:spPr bwMode="auto">
            <a:xfrm>
              <a:off x="5938" y="3439"/>
              <a:ext cx="494" cy="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lnSpc>
                  <a:spcPts val="1200"/>
                </a:lnSpc>
                <a:defRPr/>
              </a:pPr>
              <a:r>
                <a:rPr lang="en-US" sz="1200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148/200/32</a:t>
              </a:r>
            </a:p>
          </p:txBody>
        </p:sp>
        <p:sp>
          <p:nvSpPr>
            <p:cNvPr id="28" name="Rectangle 171"/>
            <p:cNvSpPr>
              <a:spLocks noChangeArrowheads="1"/>
            </p:cNvSpPr>
            <p:nvPr/>
          </p:nvSpPr>
          <p:spPr bwMode="auto">
            <a:xfrm>
              <a:off x="5912" y="3707"/>
              <a:ext cx="576" cy="286"/>
            </a:xfrm>
            <a:prstGeom prst="rect">
              <a:avLst/>
            </a:prstGeom>
            <a:solidFill>
              <a:srgbClr val="D31228"/>
            </a:solidFill>
            <a:ln w="317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" name="Text Box 172"/>
            <p:cNvSpPr txBox="1">
              <a:spLocks noChangeArrowheads="1"/>
            </p:cNvSpPr>
            <p:nvPr/>
          </p:nvSpPr>
          <p:spPr bwMode="auto">
            <a:xfrm>
              <a:off x="5919" y="3810"/>
              <a:ext cx="546" cy="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lnSpc>
                  <a:spcPts val="1200"/>
                </a:lnSpc>
                <a:defRPr/>
              </a:pPr>
              <a:r>
                <a:rPr lang="en-US" sz="1200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211/18/40</a:t>
              </a:r>
            </a:p>
          </p:txBody>
        </p:sp>
        <p:sp>
          <p:nvSpPr>
            <p:cNvPr id="30" name="Text Box 184"/>
            <p:cNvSpPr txBox="1">
              <a:spLocks noChangeArrowheads="1"/>
            </p:cNvSpPr>
            <p:nvPr userDrawn="1"/>
          </p:nvSpPr>
          <p:spPr bwMode="auto">
            <a:xfrm>
              <a:off x="5902" y="1639"/>
              <a:ext cx="1025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eaLnBrk="0" hangingPunct="0">
                <a:lnSpc>
                  <a:spcPts val="1500"/>
                </a:lnSpc>
                <a:defRPr/>
              </a:pPr>
              <a:r>
                <a:rPr lang="en-US" sz="1200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HID Accent Colors (Adjusted for PPT)</a:t>
              </a:r>
            </a:p>
          </p:txBody>
        </p:sp>
        <p:sp>
          <p:nvSpPr>
            <p:cNvPr id="31" name="Rectangle 188"/>
            <p:cNvSpPr>
              <a:spLocks noChangeArrowheads="1"/>
            </p:cNvSpPr>
            <p:nvPr/>
          </p:nvSpPr>
          <p:spPr bwMode="auto">
            <a:xfrm flipH="1">
              <a:off x="5912" y="567"/>
              <a:ext cx="664" cy="233"/>
            </a:xfrm>
            <a:prstGeom prst="rect">
              <a:avLst/>
            </a:prstGeom>
            <a:solidFill>
              <a:srgbClr val="07428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33873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" name="Text Box 189"/>
            <p:cNvSpPr txBox="1">
              <a:spLocks noChangeArrowheads="1"/>
            </p:cNvSpPr>
            <p:nvPr/>
          </p:nvSpPr>
          <p:spPr bwMode="auto">
            <a:xfrm>
              <a:off x="6055" y="627"/>
              <a:ext cx="355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7/66/135</a:t>
              </a:r>
            </a:p>
          </p:txBody>
        </p:sp>
        <p:sp>
          <p:nvSpPr>
            <p:cNvPr id="33" name="Text Box 190"/>
            <p:cNvSpPr txBox="1">
              <a:spLocks noChangeArrowheads="1"/>
            </p:cNvSpPr>
            <p:nvPr/>
          </p:nvSpPr>
          <p:spPr bwMode="auto">
            <a:xfrm>
              <a:off x="5902" y="375"/>
              <a:ext cx="651" cy="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eaLnBrk="0" hangingPunct="0">
                <a:lnSpc>
                  <a:spcPts val="1500"/>
                </a:lnSpc>
                <a:defRPr/>
              </a:pPr>
              <a:r>
                <a:rPr lang="en-US" sz="1200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HID Blue</a:t>
              </a:r>
            </a:p>
          </p:txBody>
        </p:sp>
        <p:sp>
          <p:nvSpPr>
            <p:cNvPr id="34" name="Text Box 190"/>
            <p:cNvSpPr txBox="1">
              <a:spLocks noChangeArrowheads="1"/>
            </p:cNvSpPr>
            <p:nvPr userDrawn="1"/>
          </p:nvSpPr>
          <p:spPr bwMode="auto">
            <a:xfrm>
              <a:off x="5902" y="887"/>
              <a:ext cx="806" cy="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eaLnBrk="0" hangingPunct="0">
                <a:lnSpc>
                  <a:spcPts val="1500"/>
                </a:lnSpc>
                <a:defRPr/>
              </a:pPr>
              <a:r>
                <a:rPr lang="en-US" sz="1200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Neutral Colors</a:t>
              </a:r>
            </a:p>
          </p:txBody>
        </p:sp>
        <p:sp>
          <p:nvSpPr>
            <p:cNvPr id="35" name="Rectangle 188"/>
            <p:cNvSpPr>
              <a:spLocks noChangeArrowheads="1"/>
            </p:cNvSpPr>
            <p:nvPr userDrawn="1"/>
          </p:nvSpPr>
          <p:spPr bwMode="auto">
            <a:xfrm flipH="1">
              <a:off x="5912" y="1039"/>
              <a:ext cx="658" cy="233"/>
            </a:xfrm>
            <a:prstGeom prst="rect">
              <a:avLst/>
            </a:prstGeom>
            <a:solidFill>
              <a:srgbClr val="B0CB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33873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" name="Text Box 189"/>
            <p:cNvSpPr txBox="1">
              <a:spLocks noChangeArrowheads="1"/>
            </p:cNvSpPr>
            <p:nvPr userDrawn="1"/>
          </p:nvSpPr>
          <p:spPr bwMode="auto">
            <a:xfrm>
              <a:off x="5964" y="1099"/>
              <a:ext cx="539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200" dirty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176/203/234</a:t>
              </a:r>
            </a:p>
          </p:txBody>
        </p:sp>
        <p:sp>
          <p:nvSpPr>
            <p:cNvPr id="37" name="Rectangle 188"/>
            <p:cNvSpPr>
              <a:spLocks noChangeArrowheads="1"/>
            </p:cNvSpPr>
            <p:nvPr userDrawn="1"/>
          </p:nvSpPr>
          <p:spPr bwMode="auto">
            <a:xfrm flipH="1">
              <a:off x="5912" y="1315"/>
              <a:ext cx="658" cy="233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33873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" name="Text Box 189"/>
            <p:cNvSpPr txBox="1">
              <a:spLocks noChangeArrowheads="1"/>
            </p:cNvSpPr>
            <p:nvPr userDrawn="1"/>
          </p:nvSpPr>
          <p:spPr bwMode="auto">
            <a:xfrm>
              <a:off x="6011" y="1375"/>
              <a:ext cx="460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200" dirty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70% Black</a:t>
              </a:r>
            </a:p>
          </p:txBody>
        </p:sp>
        <p:sp>
          <p:nvSpPr>
            <p:cNvPr id="39" name="Rectangle 188"/>
            <p:cNvSpPr>
              <a:spLocks noChangeArrowheads="1"/>
            </p:cNvSpPr>
            <p:nvPr userDrawn="1"/>
          </p:nvSpPr>
          <p:spPr bwMode="auto">
            <a:xfrm flipH="1">
              <a:off x="6683" y="567"/>
              <a:ext cx="664" cy="233"/>
            </a:xfrm>
            <a:prstGeom prst="rect">
              <a:avLst/>
            </a:prstGeom>
            <a:solidFill>
              <a:srgbClr val="19A2C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33873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" name="Text Box 189"/>
            <p:cNvSpPr txBox="1">
              <a:spLocks noChangeArrowheads="1"/>
            </p:cNvSpPr>
            <p:nvPr userDrawn="1"/>
          </p:nvSpPr>
          <p:spPr bwMode="auto">
            <a:xfrm>
              <a:off x="6772" y="627"/>
              <a:ext cx="406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0/160/208</a:t>
              </a:r>
            </a:p>
          </p:txBody>
        </p:sp>
        <p:sp>
          <p:nvSpPr>
            <p:cNvPr id="41" name="Text Box 190"/>
            <p:cNvSpPr txBox="1">
              <a:spLocks noChangeArrowheads="1"/>
            </p:cNvSpPr>
            <p:nvPr userDrawn="1"/>
          </p:nvSpPr>
          <p:spPr bwMode="auto">
            <a:xfrm>
              <a:off x="6673" y="375"/>
              <a:ext cx="881" cy="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eaLnBrk="0" hangingPunct="0">
                <a:lnSpc>
                  <a:spcPts val="1500"/>
                </a:lnSpc>
                <a:defRPr/>
              </a:pPr>
              <a:r>
                <a:rPr lang="en-US" sz="1200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ASSA ABLOY Blue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-111510" y="-243389"/>
            <a:ext cx="4280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prstClr val="black"/>
                </a:solidFill>
                <a:latin typeface="Verdana"/>
              </a:rPr>
              <a:t>© HID Global Corporation/ASSA ABLOY AB. All rights reserved. </a:t>
            </a:r>
            <a:br>
              <a:rPr lang="en-US" sz="900" b="1" dirty="0">
                <a:solidFill>
                  <a:prstClr val="black"/>
                </a:solidFill>
                <a:latin typeface="Verdana"/>
              </a:rPr>
            </a:br>
            <a:endParaRPr lang="en-US" sz="900" b="1" dirty="0">
              <a:solidFill>
                <a:prstClr val="black"/>
              </a:solidFill>
              <a:latin typeface="Verdana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4704" y="77362"/>
            <a:ext cx="8999446" cy="4560112"/>
          </a:xfrm>
          <a:prstGeom prst="rect">
            <a:avLst/>
          </a:prstGeom>
          <a:noFill/>
          <a:ln w="152400" cmpd="sng">
            <a:solidFill>
              <a:srgbClr val="08458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005798"/>
                </a:solidFill>
              </a:ln>
              <a:solidFill>
                <a:srgbClr val="00539B"/>
              </a:solidFill>
              <a:latin typeface="Verdana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048913" y="6152017"/>
            <a:ext cx="3045123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033873"/>
              </a:buClr>
              <a:buFont typeface="Wingdings" pitchFamily="2" charset="2"/>
              <a:buNone/>
              <a:defRPr/>
            </a:pPr>
            <a:r>
              <a:rPr lang="en-US" sz="500" dirty="0">
                <a:solidFill>
                  <a:prstClr val="white"/>
                </a:solidFill>
                <a:latin typeface="Geneva"/>
              </a:rPr>
              <a:t>PROPRIETARY INFORMATION. Do not reproduce, distribute, or disclose. No unauthorized use.</a:t>
            </a:r>
            <a:endParaRPr lang="en-US" sz="500" dirty="0">
              <a:solidFill>
                <a:prstClr val="white"/>
              </a:solidFill>
              <a:latin typeface="Verdana"/>
              <a:cs typeface="Arial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049439" y="4549907"/>
            <a:ext cx="3045123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033873"/>
              </a:buClr>
              <a:buFont typeface="Wingdings" pitchFamily="2" charset="2"/>
              <a:buNone/>
              <a:defRPr/>
            </a:pPr>
            <a:r>
              <a:rPr lang="en-US" sz="500" dirty="0">
                <a:solidFill>
                  <a:prstClr val="white"/>
                </a:solidFill>
                <a:latin typeface="Geneva"/>
              </a:rPr>
              <a:t>PROPRIETARY INFORMATION. Do not reproduce, distribute, or disclose. No unauthorized use.</a:t>
            </a:r>
            <a:endParaRPr lang="en-US" sz="500" dirty="0">
              <a:solidFill>
                <a:prstClr val="white"/>
              </a:solidFill>
              <a:latin typeface="Verdan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862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lang="en-US" sz="2800" kern="1200">
          <a:solidFill>
            <a:srgbClr val="00539B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00000"/>
        </a:lnSpc>
        <a:spcBef>
          <a:spcPts val="1400"/>
        </a:spcBef>
        <a:buClr>
          <a:srgbClr val="00539B"/>
        </a:buClr>
        <a:buFont typeface="Wingdings" panose="05000000000000000000" pitchFamily="2" charset="2"/>
        <a:buChar char="§"/>
        <a:defRPr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–"/>
        <a:defRPr lang="en-US" sz="1800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900000" indent="-27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1188000" indent="-26828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–"/>
        <a:defRPr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1440000" indent="-27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»"/>
        <a:defRPr lang="en-US"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1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68.jpg"/><Relationship Id="rId7" Type="http://schemas.openxmlformats.org/officeDocument/2006/relationships/image" Target="../media/image72.jpg"/><Relationship Id="rId12" Type="http://schemas.openxmlformats.org/officeDocument/2006/relationships/image" Target="../media/image7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1.jpg"/><Relationship Id="rId11" Type="http://schemas.openxmlformats.org/officeDocument/2006/relationships/image" Target="../media/image76.jpeg"/><Relationship Id="rId5" Type="http://schemas.openxmlformats.org/officeDocument/2006/relationships/image" Target="../media/image70.jpg"/><Relationship Id="rId10" Type="http://schemas.openxmlformats.org/officeDocument/2006/relationships/image" Target="../media/image75.jpg"/><Relationship Id="rId4" Type="http://schemas.openxmlformats.org/officeDocument/2006/relationships/image" Target="../media/image69.jpg"/><Relationship Id="rId9" Type="http://schemas.openxmlformats.org/officeDocument/2006/relationships/image" Target="../media/image7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84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diagramLayout" Target="../diagrams/layout4.xml"/><Relationship Id="rId7" Type="http://schemas.openxmlformats.org/officeDocument/2006/relationships/hyperlink" Target="http://www.hidglobal.com/training" TargetMode="Externa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000" y="3307287"/>
            <a:ext cx="8856000" cy="539942"/>
          </a:xfrm>
        </p:spPr>
        <p:txBody>
          <a:bodyPr/>
          <a:lstStyle/>
          <a:p>
            <a:r>
              <a:rPr lang="en-US" dirty="0"/>
              <a:t>HID Mobile Access® v2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" y="3848400"/>
            <a:ext cx="8856000" cy="416831"/>
          </a:xfrm>
        </p:spPr>
        <p:txBody>
          <a:bodyPr/>
          <a:lstStyle/>
          <a:p>
            <a:r>
              <a:rPr lang="en-US" dirty="0"/>
              <a:t>March 2016</a:t>
            </a:r>
          </a:p>
        </p:txBody>
      </p:sp>
    </p:spTree>
    <p:extLst>
      <p:ext uri="{BB962C8B-B14F-4D97-AF65-F5344CB8AC3E}">
        <p14:creationId xmlns:p14="http://schemas.microsoft.com/office/powerpoint/2010/main" val="3927955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A3C3-2789-4AAC-B9FC-ED958E583EC5}" type="slidenum">
              <a:rPr lang="en-US" smtClean="0">
                <a:solidFill>
                  <a:srgbClr val="A7B8B4"/>
                </a:solidFill>
                <a:latin typeface="Verdana"/>
              </a:rPr>
              <a:pPr/>
              <a:t>10</a:t>
            </a:fld>
            <a:endParaRPr lang="en-US">
              <a:solidFill>
                <a:srgbClr val="A7B8B4"/>
              </a:solidFill>
              <a:latin typeface="Verdana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/>
          </p:nvPr>
        </p:nvSpPr>
        <p:spPr>
          <a:xfrm>
            <a:off x="598238" y="1254663"/>
            <a:ext cx="7920000" cy="313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i="1" dirty="0"/>
              <a:t> “It offers many user benefits and is interoperable with the more than one million credentials we have already issued on access cards, key fobs and other ID solutions.” </a:t>
            </a:r>
          </a:p>
          <a:p>
            <a:pPr marL="0" indent="0">
              <a:buNone/>
            </a:pPr>
            <a:r>
              <a:rPr lang="en-US" sz="1200" dirty="0"/>
              <a:t>Jonathan Peel</a:t>
            </a:r>
            <a:br>
              <a:rPr lang="en-US" sz="1200" dirty="0"/>
            </a:br>
            <a:r>
              <a:rPr lang="en-US" sz="1200" dirty="0"/>
              <a:t>Regional Sales Manager of </a:t>
            </a:r>
            <a:r>
              <a:rPr lang="en-US" sz="1200" dirty="0" err="1"/>
              <a:t>Datawatch</a:t>
            </a:r>
            <a:endParaRPr lang="en-US" sz="1200" dirty="0"/>
          </a:p>
          <a:p>
            <a:pPr marL="0" indent="0">
              <a:buNone/>
            </a:pPr>
            <a:r>
              <a:rPr lang="en-US" sz="1800" i="1" dirty="0"/>
              <a:t>“Only having to carry one device for so many daily tasks is excellent.” </a:t>
            </a:r>
            <a:endParaRPr lang="en-US" sz="1800" dirty="0"/>
          </a:p>
          <a:p>
            <a:pPr marL="0" indent="0">
              <a:buNone/>
            </a:pPr>
            <a:r>
              <a:rPr lang="en-US" sz="1200" dirty="0"/>
              <a:t>Alison Brown </a:t>
            </a:r>
            <a:br>
              <a:rPr lang="en-US" sz="1200" dirty="0"/>
            </a:br>
            <a:r>
              <a:rPr lang="en-US" sz="1200" dirty="0"/>
              <a:t>Facilities, Operations and Events Manager, Netflix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848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26" y="1378712"/>
            <a:ext cx="7764462" cy="2733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07334" y="267185"/>
            <a:ext cx="84582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What benefits does HID Mobile Access offer your organization?</a:t>
            </a:r>
            <a:endParaRPr lang="en-US" sz="2400" dirty="0">
              <a:solidFill>
                <a:srgbClr val="00A0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710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12511" y="405000"/>
            <a:ext cx="7129489" cy="675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dirty="0"/>
              <a:t>Why HID Mobile Access?</a:t>
            </a:r>
            <a:br>
              <a:rPr lang="en-US" sz="2100" dirty="0"/>
            </a:br>
            <a:r>
              <a:rPr lang="en-US" sz="2100" dirty="0">
                <a:solidFill>
                  <a:srgbClr val="00A0D0"/>
                </a:solidFill>
              </a:rPr>
              <a:t>Convenient – Process Efficient - Innovative</a:t>
            </a:r>
            <a:br>
              <a:rPr lang="en-US" sz="2100" dirty="0">
                <a:solidFill>
                  <a:srgbClr val="00A0D0"/>
                </a:solidFill>
              </a:rPr>
            </a:br>
            <a:endParaRPr lang="en-US" sz="21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4908443"/>
              </p:ext>
            </p:extLst>
          </p:nvPr>
        </p:nvGraphicFramePr>
        <p:xfrm>
          <a:off x="412511" y="1368753"/>
          <a:ext cx="8229600" cy="295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1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69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10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More Choice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More Freedom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More Confidence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  <a:p>
                      <a:pPr algn="ctr"/>
                      <a:endParaRPr lang="en-US" sz="900" dirty="0"/>
                    </a:p>
                    <a:p>
                      <a:pPr algn="ctr"/>
                      <a:endParaRPr lang="en-US" sz="900" dirty="0"/>
                    </a:p>
                    <a:p>
                      <a:pPr algn="ctr"/>
                      <a:endParaRPr lang="en-US" sz="900" dirty="0"/>
                    </a:p>
                    <a:p>
                      <a:pPr algn="ctr"/>
                      <a:endParaRPr lang="en-US" sz="9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/>
                        <a:t>Where security and convenience meet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900" b="1" kern="0" dirty="0"/>
                        <a:t>Intuitive web </a:t>
                      </a:r>
                      <a:r>
                        <a:rPr lang="en-US" sz="900" b="1" kern="0" dirty="0"/>
                        <a:t>experience for managing secure identities</a:t>
                      </a:r>
                      <a:endParaRPr lang="de-DE" sz="900" b="1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0" dirty="0"/>
                        <a:t>Breakthrough technologies</a:t>
                      </a:r>
                      <a:r>
                        <a:rPr lang="en-US" sz="900" b="1" kern="0" baseline="0" dirty="0"/>
                        <a:t> for best-in-class security and privacy protection</a:t>
                      </a:r>
                      <a:endParaRPr lang="en-US" sz="900" b="1" kern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28588" indent="-128588">
                        <a:spcAft>
                          <a:spcPts val="45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</a:rPr>
                        <a:t>Just use your phone or smartwatch to open the door</a:t>
                      </a:r>
                    </a:p>
                    <a:p>
                      <a:pPr marL="128588" indent="-128588">
                        <a:spcAft>
                          <a:spcPts val="45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</a:rPr>
                        <a:t>“Tap” and</a:t>
                      </a:r>
                      <a:r>
                        <a:rPr lang="es-ES" sz="900" dirty="0">
                          <a:solidFill>
                            <a:srgbClr val="000000"/>
                          </a:solidFill>
                        </a:rPr>
                        <a:t>/</a:t>
                      </a:r>
                      <a:r>
                        <a:rPr lang="es-ES" sz="900" dirty="0" err="1">
                          <a:solidFill>
                            <a:srgbClr val="000000"/>
                          </a:solidFill>
                        </a:rPr>
                        <a:t>or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</a:rPr>
                        <a:t> “Twist and Go” experience interaction</a:t>
                      </a:r>
                    </a:p>
                    <a:p>
                      <a:pPr marL="128588" indent="-128588">
                        <a:spcAft>
                          <a:spcPts val="45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</a:rPr>
                        <a:t>Go keyless, or go</a:t>
                      </a:r>
                      <a:r>
                        <a:rPr lang="en-US" sz="9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</a:rPr>
                        <a:t>parallel with physical access cards or fobs. </a:t>
                      </a:r>
                    </a:p>
                    <a:p>
                      <a:pPr marL="128588" indent="-128588">
                        <a:spcAft>
                          <a:spcPts val="45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</a:rPr>
                        <a:t>Lost devices are reported quicker than lost cards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8588" indent="-128588">
                        <a:spcAft>
                          <a:spcPts val="45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</a:rPr>
                        <a:t>Enhance existing physical card/key processes</a:t>
                      </a:r>
                    </a:p>
                    <a:p>
                      <a:pPr marL="128588" indent="-128588">
                        <a:spcAft>
                          <a:spcPts val="45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</a:rPr>
                        <a:t>Issue Mobile IDs through secure, cloud-based management for a new era in access control</a:t>
                      </a:r>
                    </a:p>
                    <a:p>
                      <a:pPr marL="128588" indent="-128588">
                        <a:spcAft>
                          <a:spcPts val="45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</a:rPr>
                        <a:t>Change to reduce carbon footprint</a:t>
                      </a:r>
                    </a:p>
                    <a:p>
                      <a:pPr marL="128588" indent="-128588">
                        <a:spcAft>
                          <a:spcPts val="45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</a:rPr>
                        <a:t>Easy access for remote workers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8588" indent="-128588">
                        <a:spcAft>
                          <a:spcPts val="45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</a:rPr>
                        <a:t>Select the right reader engagement for You: long read range or short read range</a:t>
                      </a:r>
                    </a:p>
                    <a:p>
                      <a:pPr marL="128588" indent="-128588">
                        <a:spcAft>
                          <a:spcPts val="45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</a:rPr>
                        <a:t>Flexible reader placement (less visible, vandal proof, secure side of door)</a:t>
                      </a:r>
                    </a:p>
                    <a:p>
                      <a:pPr marL="128588" indent="-128588">
                        <a:spcAft>
                          <a:spcPts val="45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/>
                        <a:t>Instill confidence with best-in-class security and privacy protection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2" descr="C:\Users\magmal\Downloads\icons_mobile-entry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0" t="8056" r="20833" b="6782"/>
          <a:stretch/>
        </p:blipFill>
        <p:spPr bwMode="auto">
          <a:xfrm>
            <a:off x="1453867" y="1714471"/>
            <a:ext cx="357899" cy="52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magmal\Downloads\powerpoint_knowledge-bas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9861" r="7639" b="9028"/>
          <a:stretch/>
        </p:blipFill>
        <p:spPr bwMode="auto">
          <a:xfrm>
            <a:off x="7042119" y="1675534"/>
            <a:ext cx="557680" cy="53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6981" y="1655754"/>
            <a:ext cx="1080583" cy="56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000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Enterprise Readiness: HID Mobile Access</a:t>
            </a:r>
            <a:br>
              <a:rPr lang="en-US" dirty="0"/>
            </a:br>
            <a:endParaRPr lang="en-US" dirty="0"/>
          </a:p>
        </p:txBody>
      </p:sp>
      <p:cxnSp>
        <p:nvCxnSpPr>
          <p:cNvPr id="50" name="Straight Connector 27"/>
          <p:cNvCxnSpPr>
            <a:cxnSpLocks noChangeShapeType="1"/>
          </p:cNvCxnSpPr>
          <p:nvPr/>
        </p:nvCxnSpPr>
        <p:spPr bwMode="auto">
          <a:xfrm>
            <a:off x="2301156" y="2012111"/>
            <a:ext cx="2002688" cy="1366844"/>
          </a:xfrm>
          <a:prstGeom prst="line">
            <a:avLst/>
          </a:prstGeom>
          <a:noFill/>
          <a:ln w="50800" cap="rnd">
            <a:solidFill>
              <a:srgbClr val="8EBE44"/>
            </a:solidFill>
            <a:prstDash val="sysDot"/>
            <a:round/>
            <a:headEnd/>
            <a:tailEnd type="triangle" w="sm" len="sm"/>
          </a:ln>
        </p:spPr>
      </p:cxnSp>
      <p:pic>
        <p:nvPicPr>
          <p:cNvPr id="60" name="Picture 59" descr="3595_VL0Y8464.jpg"/>
          <p:cNvPicPr>
            <a:picLocks noChangeAspect="1"/>
          </p:cNvPicPr>
          <p:nvPr/>
        </p:nvPicPr>
        <p:blipFill>
          <a:blip r:embed="rId2" cstate="print"/>
          <a:srcRect l="16949" t="19011" r="11017"/>
          <a:stretch>
            <a:fillRect/>
          </a:stretch>
        </p:blipFill>
        <p:spPr>
          <a:xfrm>
            <a:off x="3102460" y="2545414"/>
            <a:ext cx="484859" cy="486000"/>
          </a:xfrm>
          <a:prstGeom prst="ellipse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65" name="TextBox 64"/>
          <p:cNvSpPr txBox="1"/>
          <p:nvPr/>
        </p:nvSpPr>
        <p:spPr>
          <a:xfrm>
            <a:off x="5051110" y="3591638"/>
            <a:ext cx="2470596" cy="6694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1350" b="1" dirty="0">
                <a:solidFill>
                  <a:srgbClr val="002060"/>
                </a:solidFill>
              </a:rPr>
              <a:t>HID Mobile Access® </a:t>
            </a:r>
            <a:r>
              <a:rPr lang="fr-CH" sz="1200" dirty="0" err="1">
                <a:solidFill>
                  <a:srgbClr val="002060"/>
                </a:solidFill>
              </a:rPr>
              <a:t>Experience</a:t>
            </a:r>
            <a:r>
              <a:rPr lang="fr-CH" sz="1200" dirty="0">
                <a:solidFill>
                  <a:srgbClr val="002060"/>
                </a:solidFill>
              </a:rPr>
              <a:t> a </a:t>
            </a:r>
            <a:r>
              <a:rPr lang="fr-CH" sz="1200" dirty="0" err="1">
                <a:solidFill>
                  <a:srgbClr val="002060"/>
                </a:solidFill>
              </a:rPr>
              <a:t>smarter</a:t>
            </a:r>
            <a:r>
              <a:rPr lang="fr-CH" sz="1200" dirty="0">
                <a:solidFill>
                  <a:srgbClr val="002060"/>
                </a:solidFill>
              </a:rPr>
              <a:t>, more </a:t>
            </a:r>
            <a:r>
              <a:rPr lang="fr-CH" sz="1200" dirty="0" err="1">
                <a:solidFill>
                  <a:srgbClr val="002060"/>
                </a:solidFill>
              </a:rPr>
              <a:t>connected</a:t>
            </a:r>
            <a:r>
              <a:rPr lang="fr-CH" sz="1200" dirty="0">
                <a:solidFill>
                  <a:srgbClr val="002060"/>
                </a:solidFill>
              </a:rPr>
              <a:t> </a:t>
            </a:r>
            <a:r>
              <a:rPr lang="fr-CH" sz="1200" dirty="0" err="1">
                <a:solidFill>
                  <a:srgbClr val="002060"/>
                </a:solidFill>
              </a:rPr>
              <a:t>environment</a:t>
            </a:r>
            <a:endParaRPr lang="fr-CH" sz="1200" dirty="0">
              <a:solidFill>
                <a:srgbClr val="002060"/>
              </a:solidFill>
            </a:endParaRPr>
          </a:p>
        </p:txBody>
      </p:sp>
      <p:sp>
        <p:nvSpPr>
          <p:cNvPr id="66" name="TextBox 30"/>
          <p:cNvSpPr txBox="1">
            <a:spLocks noChangeArrowheads="1"/>
          </p:cNvSpPr>
          <p:nvPr/>
        </p:nvSpPr>
        <p:spPr bwMode="auto">
          <a:xfrm>
            <a:off x="3877540" y="3401462"/>
            <a:ext cx="1062547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750" dirty="0"/>
              <a:t>Parking &amp; Gate Control</a:t>
            </a:r>
          </a:p>
        </p:txBody>
      </p:sp>
      <p:cxnSp>
        <p:nvCxnSpPr>
          <p:cNvPr id="40" name="Straight Connector 27"/>
          <p:cNvCxnSpPr>
            <a:cxnSpLocks noChangeShapeType="1"/>
          </p:cNvCxnSpPr>
          <p:nvPr/>
        </p:nvCxnSpPr>
        <p:spPr bwMode="auto">
          <a:xfrm>
            <a:off x="2301156" y="2012111"/>
            <a:ext cx="3765371" cy="533303"/>
          </a:xfrm>
          <a:prstGeom prst="line">
            <a:avLst/>
          </a:prstGeom>
          <a:noFill/>
          <a:ln w="50800" cap="rnd">
            <a:solidFill>
              <a:srgbClr val="8EBE44"/>
            </a:solidFill>
            <a:prstDash val="sysDot"/>
            <a:round/>
            <a:headEnd/>
            <a:tailEnd type="triangle" w="sm" len="sm"/>
          </a:ln>
        </p:spPr>
      </p:cxnSp>
      <p:sp>
        <p:nvSpPr>
          <p:cNvPr id="42" name="TextBox 30"/>
          <p:cNvSpPr txBox="1">
            <a:spLocks noChangeArrowheads="1"/>
          </p:cNvSpPr>
          <p:nvPr/>
        </p:nvSpPr>
        <p:spPr bwMode="auto">
          <a:xfrm>
            <a:off x="2200906" y="3937886"/>
            <a:ext cx="1062547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750" dirty="0"/>
              <a:t>Physical Access Control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1361" y="3035668"/>
            <a:ext cx="868583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dirty="0"/>
              <a:t>Track Time </a:t>
            </a:r>
            <a:br>
              <a:rPr lang="en-US" sz="750" dirty="0"/>
            </a:br>
            <a:r>
              <a:rPr lang="en-US" sz="750" dirty="0"/>
              <a:t>&amp; Attendance</a:t>
            </a:r>
          </a:p>
          <a:p>
            <a:pPr algn="ctr"/>
            <a:endParaRPr lang="en-US" sz="1350" dirty="0"/>
          </a:p>
        </p:txBody>
      </p:sp>
      <p:cxnSp>
        <p:nvCxnSpPr>
          <p:cNvPr id="49" name="Straight Connector 27"/>
          <p:cNvCxnSpPr>
            <a:cxnSpLocks noChangeShapeType="1"/>
          </p:cNvCxnSpPr>
          <p:nvPr/>
        </p:nvCxnSpPr>
        <p:spPr bwMode="auto">
          <a:xfrm flipH="1">
            <a:off x="1576483" y="2012112"/>
            <a:ext cx="767765" cy="1066606"/>
          </a:xfrm>
          <a:prstGeom prst="line">
            <a:avLst/>
          </a:prstGeom>
          <a:noFill/>
          <a:ln w="50800" cap="rnd">
            <a:solidFill>
              <a:srgbClr val="8EBE44"/>
            </a:solidFill>
            <a:prstDash val="sysDot"/>
            <a:round/>
            <a:headEnd/>
            <a:tailEnd type="triangle" w="sm" len="sm"/>
          </a:ln>
        </p:spPr>
      </p:cxnSp>
      <p:pic>
        <p:nvPicPr>
          <p:cNvPr id="56" name="Picture 6" descr="ANd9GcQdOpxQrkMfu1w-dMAMA2En377lIcLcKi7e4rY6DM1EPlfSU42K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2170" y="2421758"/>
            <a:ext cx="486000" cy="486000"/>
          </a:xfrm>
          <a:prstGeom prst="ellipse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365774" y="4224962"/>
            <a:ext cx="1136425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dirty="0"/>
              <a:t>Cashless</a:t>
            </a:r>
          </a:p>
          <a:p>
            <a:pPr algn="ctr"/>
            <a:r>
              <a:rPr lang="en-US" sz="750" dirty="0"/>
              <a:t>Applications</a:t>
            </a:r>
          </a:p>
          <a:p>
            <a:endParaRPr lang="en-US" sz="1350" dirty="0"/>
          </a:p>
        </p:txBody>
      </p:sp>
      <p:sp>
        <p:nvSpPr>
          <p:cNvPr id="51" name="TextBox 50"/>
          <p:cNvSpPr txBox="1"/>
          <p:nvPr/>
        </p:nvSpPr>
        <p:spPr>
          <a:xfrm>
            <a:off x="3311934" y="4088100"/>
            <a:ext cx="1136425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dirty="0"/>
              <a:t>Lock &amp; Cabinet Access Control</a:t>
            </a:r>
          </a:p>
          <a:p>
            <a:endParaRPr lang="en-US" sz="1350" dirty="0"/>
          </a:p>
        </p:txBody>
      </p:sp>
      <p:sp>
        <p:nvSpPr>
          <p:cNvPr id="69" name="TextBox 68"/>
          <p:cNvSpPr txBox="1"/>
          <p:nvPr/>
        </p:nvSpPr>
        <p:spPr>
          <a:xfrm>
            <a:off x="4482898" y="2871124"/>
            <a:ext cx="1136425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dirty="0"/>
              <a:t>Secure </a:t>
            </a:r>
          </a:p>
          <a:p>
            <a:pPr algn="ctr"/>
            <a:r>
              <a:rPr lang="en-US" sz="750" dirty="0"/>
              <a:t>Print Release</a:t>
            </a:r>
          </a:p>
          <a:p>
            <a:endParaRPr lang="en-US" sz="1350" dirty="0"/>
          </a:p>
        </p:txBody>
      </p:sp>
      <p:cxnSp>
        <p:nvCxnSpPr>
          <p:cNvPr id="70" name="Straight Connector 27"/>
          <p:cNvCxnSpPr>
            <a:cxnSpLocks noChangeShapeType="1"/>
          </p:cNvCxnSpPr>
          <p:nvPr/>
        </p:nvCxnSpPr>
        <p:spPr bwMode="auto">
          <a:xfrm flipH="1">
            <a:off x="1933986" y="2012112"/>
            <a:ext cx="410263" cy="2251667"/>
          </a:xfrm>
          <a:prstGeom prst="line">
            <a:avLst/>
          </a:prstGeom>
          <a:noFill/>
          <a:ln w="50800" cap="rnd">
            <a:solidFill>
              <a:srgbClr val="8EBE44"/>
            </a:solidFill>
            <a:prstDash val="sysDot"/>
            <a:round/>
            <a:headEnd/>
            <a:tailEnd type="triangle" w="sm" len="sm"/>
          </a:ln>
        </p:spPr>
      </p:cxnSp>
      <p:pic>
        <p:nvPicPr>
          <p:cNvPr id="57" name="Picture 56" descr="ZI7W6162.jpg"/>
          <p:cNvPicPr>
            <a:picLocks/>
          </p:cNvPicPr>
          <p:nvPr/>
        </p:nvPicPr>
        <p:blipFill>
          <a:blip r:embed="rId4" cstate="print"/>
          <a:srcRect t="8484" b="26471"/>
          <a:stretch>
            <a:fillRect/>
          </a:stretch>
        </p:blipFill>
        <p:spPr>
          <a:xfrm>
            <a:off x="1742695" y="3477696"/>
            <a:ext cx="486000" cy="486000"/>
          </a:xfrm>
          <a:prstGeom prst="ellipse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cxnSp>
        <p:nvCxnSpPr>
          <p:cNvPr id="71" name="Straight Connector 27"/>
          <p:cNvCxnSpPr>
            <a:cxnSpLocks noChangeShapeType="1"/>
            <a:endCxn id="42" idx="0"/>
          </p:cNvCxnSpPr>
          <p:nvPr/>
        </p:nvCxnSpPr>
        <p:spPr bwMode="auto">
          <a:xfrm>
            <a:off x="2301156" y="2012111"/>
            <a:ext cx="431024" cy="1925775"/>
          </a:xfrm>
          <a:prstGeom prst="line">
            <a:avLst/>
          </a:prstGeom>
          <a:noFill/>
          <a:ln w="50800" cap="rnd">
            <a:solidFill>
              <a:srgbClr val="8EBE44"/>
            </a:solidFill>
            <a:prstDash val="sysDot"/>
            <a:round/>
            <a:headEnd/>
            <a:tailEnd type="triangle" w="sm" len="sm"/>
          </a:ln>
        </p:spPr>
      </p:cxnSp>
      <p:pic>
        <p:nvPicPr>
          <p:cNvPr id="58" name="Picture 57" descr="seniors-door_WJ5N2164.jpg"/>
          <p:cNvPicPr>
            <a:picLocks noChangeAspect="1"/>
          </p:cNvPicPr>
          <p:nvPr/>
        </p:nvPicPr>
        <p:blipFill>
          <a:blip r:embed="rId5" cstate="print"/>
          <a:srcRect l="33860" t="12712" r="15350" b="11017"/>
          <a:stretch>
            <a:fillRect/>
          </a:stretch>
        </p:blipFill>
        <p:spPr>
          <a:xfrm>
            <a:off x="2323418" y="2969629"/>
            <a:ext cx="486000" cy="486000"/>
          </a:xfrm>
          <a:prstGeom prst="ellipse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cxnSp>
        <p:nvCxnSpPr>
          <p:cNvPr id="72" name="Straight Connector 27"/>
          <p:cNvCxnSpPr>
            <a:cxnSpLocks noChangeShapeType="1"/>
          </p:cNvCxnSpPr>
          <p:nvPr/>
        </p:nvCxnSpPr>
        <p:spPr bwMode="auto">
          <a:xfrm>
            <a:off x="2301156" y="2012111"/>
            <a:ext cx="1526816" cy="2075816"/>
          </a:xfrm>
          <a:prstGeom prst="line">
            <a:avLst/>
          </a:prstGeom>
          <a:noFill/>
          <a:ln w="50800" cap="rnd">
            <a:solidFill>
              <a:srgbClr val="8EBE44"/>
            </a:solidFill>
            <a:prstDash val="sysDot"/>
            <a:round/>
            <a:headEnd/>
            <a:tailEnd type="triangle" w="sm" len="sm"/>
          </a:ln>
        </p:spPr>
      </p:cxnSp>
      <p:pic>
        <p:nvPicPr>
          <p:cNvPr id="63" name="Picture 62" descr="bioCLASS_airfield_access_wkg.jpg"/>
          <p:cNvPicPr>
            <a:picLocks noChangeAspect="1"/>
          </p:cNvPicPr>
          <p:nvPr/>
        </p:nvPicPr>
        <p:blipFill>
          <a:blip r:embed="rId6" cstate="print"/>
          <a:srcRect l="16949" t="45249" r="44915" b="3846"/>
          <a:stretch>
            <a:fillRect/>
          </a:stretch>
        </p:blipFill>
        <p:spPr>
          <a:xfrm>
            <a:off x="3281264" y="3442458"/>
            <a:ext cx="487350" cy="487350"/>
          </a:xfrm>
          <a:prstGeom prst="ellipse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61" name="Picture 60" descr="3603_VL0Y0963.jpg"/>
          <p:cNvPicPr>
            <a:picLocks noChangeAspect="1"/>
          </p:cNvPicPr>
          <p:nvPr/>
        </p:nvPicPr>
        <p:blipFill>
          <a:blip r:embed="rId7" cstate="print"/>
          <a:srcRect l="16949" r="15254"/>
          <a:stretch>
            <a:fillRect/>
          </a:stretch>
        </p:blipFill>
        <p:spPr>
          <a:xfrm>
            <a:off x="5203556" y="2194636"/>
            <a:ext cx="493401" cy="486000"/>
          </a:xfrm>
          <a:prstGeom prst="ellipse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cxnSp>
        <p:nvCxnSpPr>
          <p:cNvPr id="73" name="Straight Connector 27"/>
          <p:cNvCxnSpPr>
            <a:cxnSpLocks noChangeShapeType="1"/>
          </p:cNvCxnSpPr>
          <p:nvPr/>
        </p:nvCxnSpPr>
        <p:spPr bwMode="auto">
          <a:xfrm>
            <a:off x="2323419" y="2012111"/>
            <a:ext cx="2721616" cy="869928"/>
          </a:xfrm>
          <a:prstGeom prst="line">
            <a:avLst/>
          </a:prstGeom>
          <a:noFill/>
          <a:ln w="50800" cap="rnd">
            <a:solidFill>
              <a:srgbClr val="8EBE44"/>
            </a:solidFill>
            <a:prstDash val="sysDot"/>
            <a:round/>
            <a:headEnd/>
            <a:tailEnd type="triangle" w="sm" len="sm"/>
          </a:ln>
        </p:spPr>
      </p:cxnSp>
      <p:sp>
        <p:nvSpPr>
          <p:cNvPr id="68" name="TextBox 67"/>
          <p:cNvSpPr txBox="1"/>
          <p:nvPr/>
        </p:nvSpPr>
        <p:spPr>
          <a:xfrm>
            <a:off x="5613246" y="2545414"/>
            <a:ext cx="1136425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dirty="0"/>
              <a:t>Secure Network Access</a:t>
            </a:r>
          </a:p>
          <a:p>
            <a:endParaRPr lang="en-US" sz="1350" dirty="0"/>
          </a:p>
        </p:txBody>
      </p:sp>
      <p:pic>
        <p:nvPicPr>
          <p:cNvPr id="64" name="Picture 8" descr="authenticationHIP3530_400x300.png"/>
          <p:cNvPicPr>
            <a:picLocks/>
          </p:cNvPicPr>
          <p:nvPr/>
        </p:nvPicPr>
        <p:blipFill>
          <a:blip r:embed="rId8" cstate="print"/>
          <a:srcRect l="17844" r="6320"/>
          <a:stretch>
            <a:fillRect/>
          </a:stretch>
        </p:blipFill>
        <p:spPr bwMode="auto">
          <a:xfrm>
            <a:off x="4071634" y="2405720"/>
            <a:ext cx="464420" cy="486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39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64" b="16779"/>
          <a:stretch/>
        </p:blipFill>
        <p:spPr bwMode="auto">
          <a:xfrm>
            <a:off x="1281036" y="839872"/>
            <a:ext cx="6558219" cy="12406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260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44000" y="3307287"/>
            <a:ext cx="8856000" cy="539942"/>
          </a:xfrm>
          <a:solidFill>
            <a:srgbClr val="00A0D0">
              <a:alpha val="80000"/>
            </a:srgbClr>
          </a:solidFill>
        </p:spPr>
        <p:txBody>
          <a:bodyPr/>
          <a:lstStyle/>
          <a:p>
            <a:r>
              <a:rPr lang="sv-SE" dirty="0"/>
              <a:t>HID Mobile Access – Go Mobile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44000" y="3848400"/>
            <a:ext cx="8856000" cy="416831"/>
          </a:xfrm>
          <a:solidFill>
            <a:srgbClr val="00A0D0">
              <a:alpha val="80000"/>
            </a:srgb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707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Components of HID Mobile Access</a:t>
            </a:r>
            <a:endParaRPr lang="en-US" dirty="0"/>
          </a:p>
        </p:txBody>
      </p:sp>
      <p:pic>
        <p:nvPicPr>
          <p:cNvPr id="1030" name="Picture 6" descr="C:\Users\barcement\Pictures\Icons\HID\PACS\icons_mobile-ent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6845" y="2470374"/>
            <a:ext cx="760615" cy="760615"/>
          </a:xfrm>
          <a:prstGeom prst="rect">
            <a:avLst/>
          </a:prstGeom>
          <a:noFill/>
          <a:ln w="25400">
            <a:noFill/>
          </a:ln>
        </p:spPr>
      </p:pic>
      <p:grpSp>
        <p:nvGrpSpPr>
          <p:cNvPr id="2" name="Group 29"/>
          <p:cNvGrpSpPr/>
          <p:nvPr/>
        </p:nvGrpSpPr>
        <p:grpSpPr>
          <a:xfrm>
            <a:off x="1354560" y="1022563"/>
            <a:ext cx="760615" cy="760616"/>
            <a:chOff x="282080" y="923431"/>
            <a:chExt cx="1014153" cy="760615"/>
          </a:xfrm>
        </p:grpSpPr>
        <p:pic>
          <p:nvPicPr>
            <p:cNvPr id="1032" name="Picture 8" descr="C:\Users\barcement\Pictures\Icons\HID\powerpoint_phone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2080" y="923431"/>
              <a:ext cx="1014153" cy="760615"/>
            </a:xfrm>
            <a:prstGeom prst="rect">
              <a:avLst/>
            </a:prstGeom>
            <a:noFill/>
            <a:ln w="25400">
              <a:noFill/>
            </a:ln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93765" y="1159329"/>
              <a:ext cx="403187" cy="218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3" name="Picture 7" descr="C:\Users\barcement\Pictures\Icons\HID\icons_car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14456" y="2468816"/>
            <a:ext cx="763732" cy="763732"/>
          </a:xfrm>
          <a:prstGeom prst="rect">
            <a:avLst/>
          </a:prstGeom>
          <a:noFill/>
        </p:spPr>
      </p:pic>
      <p:pic>
        <p:nvPicPr>
          <p:cNvPr id="7" name="Picture 3" descr="C:\Users\barcement\Pictures\Icons\HID\PACS\icons_reade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21557" y="2468816"/>
            <a:ext cx="763732" cy="763732"/>
          </a:xfrm>
          <a:prstGeom prst="rect">
            <a:avLst/>
          </a:prstGeom>
          <a:noFill/>
        </p:spPr>
      </p:pic>
      <p:pic>
        <p:nvPicPr>
          <p:cNvPr id="11" name="Picture 5" descr="C:\Users\barcement\Pictures\Icons\HID\PACS\icons_assa-lock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1557" y="3706182"/>
            <a:ext cx="763732" cy="763732"/>
          </a:xfrm>
          <a:prstGeom prst="rect">
            <a:avLst/>
          </a:prstGeom>
          <a:noFill/>
        </p:spPr>
      </p:pic>
      <p:pic>
        <p:nvPicPr>
          <p:cNvPr id="12" name="Picture 11" descr="vertx-controller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796" y="2500922"/>
            <a:ext cx="929947" cy="699518"/>
          </a:xfrm>
          <a:prstGeom prst="rect">
            <a:avLst/>
          </a:prstGeom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5" descr="C:\Users\RPuricelli\Images\2013 Images\Product Images\radio-waves-h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129" y="2529587"/>
            <a:ext cx="480083" cy="642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/>
          <p:cNvCxnSpPr>
            <a:endCxn id="12" idx="1"/>
          </p:cNvCxnSpPr>
          <p:nvPr/>
        </p:nvCxnSpPr>
        <p:spPr bwMode="auto">
          <a:xfrm>
            <a:off x="3771901" y="2846070"/>
            <a:ext cx="1144895" cy="461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>
            <a:stCxn id="12" idx="3"/>
          </p:cNvCxnSpPr>
          <p:nvPr/>
        </p:nvCxnSpPr>
        <p:spPr bwMode="auto">
          <a:xfrm>
            <a:off x="5846742" y="2850681"/>
            <a:ext cx="1144732" cy="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hape 16"/>
          <p:cNvCxnSpPr>
            <a:stCxn id="12" idx="2"/>
          </p:cNvCxnSpPr>
          <p:nvPr/>
        </p:nvCxnSpPr>
        <p:spPr bwMode="auto">
          <a:xfrm rot="5400000">
            <a:off x="4048250" y="2817677"/>
            <a:ext cx="950756" cy="1716283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026" name="Picture 2" descr="C:\Users\barcement\Pictures\Icons\HID\powerpoint_credential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31879" y="1022564"/>
            <a:ext cx="760615" cy="760615"/>
          </a:xfrm>
          <a:prstGeom prst="rect">
            <a:avLst/>
          </a:prstGeom>
          <a:noFill/>
          <a:ln w="25400">
            <a:noFill/>
          </a:ln>
        </p:spPr>
      </p:pic>
      <p:pic>
        <p:nvPicPr>
          <p:cNvPr id="1029" name="Picture 5" descr="C:\Users\barcement\Pictures\Icons\HID\PACS\powerpoint_landing-page-0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965166" y="1022564"/>
            <a:ext cx="760615" cy="760615"/>
          </a:xfrm>
          <a:prstGeom prst="rect">
            <a:avLst/>
          </a:prstGeom>
          <a:noFill/>
          <a:ln w="25400">
            <a:noFill/>
          </a:ln>
        </p:spPr>
      </p:pic>
      <p:sp>
        <p:nvSpPr>
          <p:cNvPr id="32" name="Rectangle 31"/>
          <p:cNvSpPr/>
          <p:nvPr/>
        </p:nvSpPr>
        <p:spPr bwMode="auto">
          <a:xfrm>
            <a:off x="1318392" y="835578"/>
            <a:ext cx="6515100" cy="1160185"/>
          </a:xfrm>
          <a:prstGeom prst="rect">
            <a:avLst/>
          </a:prstGeom>
          <a:noFill/>
          <a:ln w="12700" cap="flat" cmpd="sng" algn="ctr">
            <a:solidFill>
              <a:schemeClr val="accent3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135000" tIns="34290" rIns="13500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FF0000"/>
                </a:solidFill>
                <a:latin typeface="Verdana" pitchFamily="34" charset="0"/>
              </a:rPr>
              <a:t>Wireless Mobile ID Management</a:t>
            </a:r>
          </a:p>
        </p:txBody>
      </p:sp>
      <p:pic>
        <p:nvPicPr>
          <p:cNvPr id="31" name="Picture 2" descr="C:\Users\barcement\Pictures\Icons\HID\LACS\icons_secure-cloud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189076" y="1970951"/>
            <a:ext cx="339783" cy="3397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pic>
      <p:cxnSp>
        <p:nvCxnSpPr>
          <p:cNvPr id="35" name="Straight Arrow Connector 34"/>
          <p:cNvCxnSpPr>
            <a:stCxn id="1026" idx="3"/>
          </p:cNvCxnSpPr>
          <p:nvPr/>
        </p:nvCxnSpPr>
        <p:spPr bwMode="auto">
          <a:xfrm>
            <a:off x="4892494" y="1402872"/>
            <a:ext cx="2159816" cy="301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3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3" name="Straight Arrow Connector 42"/>
          <p:cNvCxnSpPr>
            <a:endCxn id="1026" idx="1"/>
          </p:cNvCxnSpPr>
          <p:nvPr/>
        </p:nvCxnSpPr>
        <p:spPr bwMode="auto">
          <a:xfrm>
            <a:off x="1993187" y="1402872"/>
            <a:ext cx="2138692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3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34" name="Picture 2" descr="C:\Users\barcement\Pictures\Icons\HID\LACS\icons_secure-cloud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48962" y="1985798"/>
            <a:ext cx="339783" cy="3397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pic>
      <p:sp>
        <p:nvSpPr>
          <p:cNvPr id="25" name="Rectangle 24"/>
          <p:cNvSpPr/>
          <p:nvPr/>
        </p:nvSpPr>
        <p:spPr bwMode="auto">
          <a:xfrm>
            <a:off x="1314451" y="2280740"/>
            <a:ext cx="6515100" cy="2210144"/>
          </a:xfrm>
          <a:prstGeom prst="rect">
            <a:avLst/>
          </a:prstGeom>
          <a:noFill/>
          <a:ln w="12700" cap="flat" cmpd="sng" algn="ctr">
            <a:solidFill>
              <a:srgbClr val="033873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135000" tIns="34290" rIns="13500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033873"/>
                </a:solidFill>
                <a:latin typeface="Verdana" pitchFamily="34" charset="0"/>
              </a:rPr>
              <a:t>Physical Access Control</a:t>
            </a:r>
          </a:p>
        </p:txBody>
      </p:sp>
      <p:pic>
        <p:nvPicPr>
          <p:cNvPr id="24" name="Picture 23" descr="hid-icons-2015_strong-authentication-network-security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67" y="2479751"/>
            <a:ext cx="732638" cy="73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0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219" t="18914" r="19683" b="47919"/>
          <a:stretch/>
        </p:blipFill>
        <p:spPr>
          <a:xfrm>
            <a:off x="1149938" y="647272"/>
            <a:ext cx="7120160" cy="176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26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277541" y="3795665"/>
            <a:ext cx="6588919" cy="760491"/>
          </a:xfrm>
          <a:prstGeom prst="rect">
            <a:avLst/>
          </a:prstGeom>
          <a:solidFill>
            <a:srgbClr val="084586"/>
          </a:solidFill>
          <a:ln>
            <a:solidFill>
              <a:srgbClr val="0845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35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HID Mobile Access</a:t>
            </a:r>
            <a:r>
              <a:rPr lang="en-US" dirty="0"/>
              <a:t>®</a:t>
            </a:r>
            <a:br>
              <a:rPr lang="en-US" dirty="0"/>
            </a:br>
            <a:r>
              <a:rPr sz="1500" dirty="0">
                <a:solidFill>
                  <a:schemeClr val="bg2"/>
                </a:solidFill>
              </a:rPr>
              <a:t>Four easy steps </a:t>
            </a:r>
            <a:r>
              <a:rPr lang="en-US" sz="1500" dirty="0">
                <a:solidFill>
                  <a:schemeClr val="bg2"/>
                </a:solidFill>
              </a:rPr>
              <a:t>–</a:t>
            </a:r>
            <a:r>
              <a:rPr sz="1500" dirty="0">
                <a:solidFill>
                  <a:schemeClr val="bg2"/>
                </a:solidFill>
              </a:rPr>
              <a:t> Ready To Use</a:t>
            </a:r>
            <a:endParaRPr lang="en-US" sz="1500" dirty="0">
              <a:solidFill>
                <a:schemeClr val="bg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951" y="1788394"/>
            <a:ext cx="659011" cy="13233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51910" y="3795869"/>
            <a:ext cx="144018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900" dirty="0">
                <a:solidFill>
                  <a:schemeClr val="bg1"/>
                </a:solidFill>
              </a:rPr>
              <a:t> Mobile ID is transferred into device over the air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47177" y="3786556"/>
            <a:ext cx="120015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3</a:t>
            </a:r>
            <a:r>
              <a:rPr lang="en-US" sz="900" dirty="0">
                <a:solidFill>
                  <a:schemeClr val="bg1"/>
                </a:solidFill>
              </a:rPr>
              <a:t> “Tap” or </a:t>
            </a:r>
          </a:p>
          <a:p>
            <a:r>
              <a:rPr lang="en-US" sz="900" dirty="0">
                <a:solidFill>
                  <a:schemeClr val="bg1"/>
                </a:solidFill>
              </a:rPr>
              <a:t>“Twist &amp; Go” via HID Mobile App </a:t>
            </a:r>
          </a:p>
        </p:txBody>
      </p:sp>
      <p:sp>
        <p:nvSpPr>
          <p:cNvPr id="11" name="Rectangle 10"/>
          <p:cNvSpPr>
            <a:spLocks noChangeAspect="1"/>
          </p:cNvSpPr>
          <p:nvPr/>
        </p:nvSpPr>
        <p:spPr>
          <a:xfrm>
            <a:off x="6456713" y="3793346"/>
            <a:ext cx="145732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4</a:t>
            </a:r>
            <a:r>
              <a:rPr lang="en-US" sz="900" dirty="0">
                <a:solidFill>
                  <a:schemeClr val="bg1"/>
                </a:solidFill>
              </a:rPr>
              <a:t> iCLASS SE Reader sends credential data to panel for validation</a:t>
            </a:r>
          </a:p>
        </p:txBody>
      </p:sp>
      <p:cxnSp>
        <p:nvCxnSpPr>
          <p:cNvPr id="14" name="Curved Connector 13"/>
          <p:cNvCxnSpPr/>
          <p:nvPr/>
        </p:nvCxnSpPr>
        <p:spPr bwMode="auto">
          <a:xfrm>
            <a:off x="6207551" y="2481571"/>
            <a:ext cx="430571" cy="1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57150" cap="flat" cmpd="sng" algn="ctr">
            <a:solidFill>
              <a:srgbClr val="084587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Rectangle 14"/>
          <p:cNvSpPr/>
          <p:nvPr/>
        </p:nvSpPr>
        <p:spPr>
          <a:xfrm>
            <a:off x="1539020" y="3830903"/>
            <a:ext cx="213739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1</a:t>
            </a:r>
            <a:r>
              <a:rPr lang="en-US" sz="900" dirty="0">
                <a:solidFill>
                  <a:schemeClr val="bg1"/>
                </a:solidFill>
              </a:rPr>
              <a:t> End User Administrator manages users and Mobile IDs via the </a:t>
            </a:r>
            <a:r>
              <a:rPr lang="en-US" sz="900" b="1" dirty="0">
                <a:solidFill>
                  <a:schemeClr val="bg1"/>
                </a:solidFill>
              </a:rPr>
              <a:t>HID Mobile Access Portal</a:t>
            </a:r>
          </a:p>
        </p:txBody>
      </p:sp>
      <p:cxnSp>
        <p:nvCxnSpPr>
          <p:cNvPr id="17" name="Curved Connector 16"/>
          <p:cNvCxnSpPr/>
          <p:nvPr/>
        </p:nvCxnSpPr>
        <p:spPr bwMode="auto">
          <a:xfrm flipV="1">
            <a:off x="3790007" y="2465087"/>
            <a:ext cx="471161" cy="1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57150" cap="flat" cmpd="sng" algn="ctr">
            <a:solidFill>
              <a:srgbClr val="084587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119" y="2265291"/>
            <a:ext cx="653744" cy="41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5" t="29954" r="2641" b="14585"/>
          <a:stretch/>
        </p:blipFill>
        <p:spPr>
          <a:xfrm>
            <a:off x="6638122" y="1756220"/>
            <a:ext cx="1172756" cy="1563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7" descr="C:\Users\barcement\Pictures\Icons\HID\PACS\powerpoint_comput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9211" y="724420"/>
            <a:ext cx="760615" cy="760615"/>
          </a:xfrm>
          <a:prstGeom prst="rect">
            <a:avLst/>
          </a:prstGeom>
          <a:noFill/>
        </p:spPr>
      </p:pic>
      <p:cxnSp>
        <p:nvCxnSpPr>
          <p:cNvPr id="24" name="Curved Connector 23"/>
          <p:cNvCxnSpPr>
            <a:endCxn id="16" idx="2"/>
          </p:cNvCxnSpPr>
          <p:nvPr/>
        </p:nvCxnSpPr>
        <p:spPr bwMode="auto">
          <a:xfrm rot="5400000" flipH="1" flipV="1">
            <a:off x="4270048" y="1814505"/>
            <a:ext cx="658940" cy="1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57150" cap="flat" cmpd="sng" algn="ctr">
            <a:solidFill>
              <a:srgbClr val="084587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6" name="TextBox 25"/>
          <p:cNvSpPr txBox="1"/>
          <p:nvPr/>
        </p:nvSpPr>
        <p:spPr>
          <a:xfrm>
            <a:off x="4414247" y="437064"/>
            <a:ext cx="11928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dirty="0"/>
              <a:t>Your Access Control System</a:t>
            </a:r>
          </a:p>
          <a:p>
            <a:pPr algn="r"/>
            <a:r>
              <a:rPr lang="en-GB" sz="900" dirty="0"/>
              <a:t>(PACS ID inserted manually)</a:t>
            </a:r>
          </a:p>
        </p:txBody>
      </p:sp>
      <p:cxnSp>
        <p:nvCxnSpPr>
          <p:cNvPr id="20" name="Curved Connector 19"/>
          <p:cNvCxnSpPr/>
          <p:nvPr/>
        </p:nvCxnSpPr>
        <p:spPr bwMode="auto">
          <a:xfrm flipV="1">
            <a:off x="4979826" y="2465087"/>
            <a:ext cx="471161" cy="1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57150" cap="flat" cmpd="sng" algn="ctr">
            <a:solidFill>
              <a:srgbClr val="084587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8" name="Picture 1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3166" y="1190178"/>
            <a:ext cx="1863249" cy="25288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51530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219" t="18914" r="19683" b="10156"/>
          <a:stretch/>
        </p:blipFill>
        <p:spPr>
          <a:xfrm>
            <a:off x="1149938" y="647272"/>
            <a:ext cx="7120160" cy="37808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72307" y="346497"/>
            <a:ext cx="7327476" cy="2108468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616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277541" y="3795665"/>
            <a:ext cx="6588919" cy="760491"/>
          </a:xfrm>
          <a:prstGeom prst="rect">
            <a:avLst/>
          </a:prstGeom>
          <a:solidFill>
            <a:srgbClr val="084586"/>
          </a:solidFill>
          <a:ln>
            <a:solidFill>
              <a:srgbClr val="0845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35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HID Mobile Access</a:t>
            </a:r>
            <a:r>
              <a:rPr lang="en-US" dirty="0"/>
              <a:t>®</a:t>
            </a:r>
            <a:br>
              <a:rPr lang="en-US" dirty="0"/>
            </a:br>
            <a:r>
              <a:rPr sz="1500" dirty="0">
                <a:solidFill>
                  <a:schemeClr val="bg2"/>
                </a:solidFill>
              </a:rPr>
              <a:t>Four easy steps </a:t>
            </a:r>
            <a:r>
              <a:rPr lang="en-US" sz="1500" dirty="0">
                <a:solidFill>
                  <a:schemeClr val="bg2"/>
                </a:solidFill>
              </a:rPr>
              <a:t>–</a:t>
            </a:r>
            <a:r>
              <a:rPr sz="1500" dirty="0">
                <a:solidFill>
                  <a:schemeClr val="bg2"/>
                </a:solidFill>
              </a:rPr>
              <a:t> Custom Integration</a:t>
            </a:r>
            <a:endParaRPr lang="en-US" sz="1500" dirty="0">
              <a:solidFill>
                <a:schemeClr val="bg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951" y="1788394"/>
            <a:ext cx="659011" cy="13233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51910" y="3795869"/>
            <a:ext cx="144018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900" dirty="0">
                <a:solidFill>
                  <a:schemeClr val="bg1"/>
                </a:solidFill>
              </a:rPr>
              <a:t> Mobile ID is transferred into device over the air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08713" y="3786556"/>
            <a:ext cx="143861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3</a:t>
            </a:r>
            <a:r>
              <a:rPr lang="en-US" sz="900" dirty="0">
                <a:solidFill>
                  <a:schemeClr val="bg1"/>
                </a:solidFill>
              </a:rPr>
              <a:t> “Tap” or </a:t>
            </a:r>
          </a:p>
          <a:p>
            <a:r>
              <a:rPr lang="en-US" sz="900" dirty="0">
                <a:solidFill>
                  <a:schemeClr val="bg1"/>
                </a:solidFill>
              </a:rPr>
              <a:t>“Twist &amp; Go” via HID Mobile App (or 3</a:t>
            </a:r>
            <a:r>
              <a:rPr lang="en-US" sz="900" baseline="30000" dirty="0">
                <a:solidFill>
                  <a:schemeClr val="bg1"/>
                </a:solidFill>
              </a:rPr>
              <a:t>rd</a:t>
            </a:r>
            <a:r>
              <a:rPr lang="en-US" sz="900" dirty="0">
                <a:solidFill>
                  <a:schemeClr val="bg1"/>
                </a:solidFill>
              </a:rPr>
              <a:t> party app via SDK)</a:t>
            </a:r>
          </a:p>
        </p:txBody>
      </p:sp>
      <p:sp>
        <p:nvSpPr>
          <p:cNvPr id="11" name="Rectangle 10"/>
          <p:cNvSpPr>
            <a:spLocks noChangeAspect="1"/>
          </p:cNvSpPr>
          <p:nvPr/>
        </p:nvSpPr>
        <p:spPr>
          <a:xfrm>
            <a:off x="6456713" y="3793346"/>
            <a:ext cx="145732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4</a:t>
            </a:r>
            <a:r>
              <a:rPr lang="en-US" sz="900" dirty="0">
                <a:solidFill>
                  <a:schemeClr val="bg1"/>
                </a:solidFill>
              </a:rPr>
              <a:t> iCLASS SE Reader sends credential data to panel for validation</a:t>
            </a:r>
          </a:p>
        </p:txBody>
      </p:sp>
      <p:cxnSp>
        <p:nvCxnSpPr>
          <p:cNvPr id="14" name="Curved Connector 13"/>
          <p:cNvCxnSpPr/>
          <p:nvPr/>
        </p:nvCxnSpPr>
        <p:spPr bwMode="auto">
          <a:xfrm>
            <a:off x="6207551" y="2481571"/>
            <a:ext cx="430571" cy="1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57150" cap="flat" cmpd="sng" algn="ctr">
            <a:solidFill>
              <a:srgbClr val="084587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Rectangle 14"/>
          <p:cNvSpPr/>
          <p:nvPr/>
        </p:nvSpPr>
        <p:spPr>
          <a:xfrm>
            <a:off x="1277542" y="3830903"/>
            <a:ext cx="239887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1</a:t>
            </a:r>
            <a:r>
              <a:rPr lang="en-US" sz="900" dirty="0">
                <a:solidFill>
                  <a:schemeClr val="bg1"/>
                </a:solidFill>
              </a:rPr>
              <a:t> End User Security Administrator manages users, access rights and Mobile IDs via </a:t>
            </a:r>
            <a:r>
              <a:rPr lang="en-US" sz="900" b="1" dirty="0">
                <a:solidFill>
                  <a:schemeClr val="bg1"/>
                </a:solidFill>
              </a:rPr>
              <a:t>their own Access Control System</a:t>
            </a:r>
          </a:p>
        </p:txBody>
      </p:sp>
      <p:cxnSp>
        <p:nvCxnSpPr>
          <p:cNvPr id="17" name="Curved Connector 16"/>
          <p:cNvCxnSpPr/>
          <p:nvPr/>
        </p:nvCxnSpPr>
        <p:spPr bwMode="auto">
          <a:xfrm flipV="1">
            <a:off x="3790007" y="2465087"/>
            <a:ext cx="471161" cy="1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57150" cap="flat" cmpd="sng" algn="ctr">
            <a:solidFill>
              <a:srgbClr val="084587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119" y="2265291"/>
            <a:ext cx="653744" cy="41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5" t="29954" r="2641" b="14585"/>
          <a:stretch/>
        </p:blipFill>
        <p:spPr>
          <a:xfrm>
            <a:off x="6638122" y="1756220"/>
            <a:ext cx="1172756" cy="1563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7" descr="C:\Users\barcement\Pictures\Icons\HID\PACS\powerpoint_comput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92784" y="1938319"/>
            <a:ext cx="1173455" cy="1173455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1115542" y="3123765"/>
            <a:ext cx="1650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dirty="0"/>
              <a:t>Your Access Control System. Frictionless PACS ID assignment</a:t>
            </a:r>
          </a:p>
          <a:p>
            <a:pPr algn="r"/>
            <a:r>
              <a:rPr lang="en-GB" sz="900" dirty="0"/>
              <a:t>(3</a:t>
            </a:r>
            <a:r>
              <a:rPr lang="en-GB" sz="900" baseline="30000" dirty="0"/>
              <a:t>rd</a:t>
            </a:r>
            <a:r>
              <a:rPr lang="en-GB" sz="900" dirty="0"/>
              <a:t> product capability)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2" t="34614" r="7794" b="30949"/>
          <a:stretch/>
        </p:blipFill>
        <p:spPr>
          <a:xfrm>
            <a:off x="3174684" y="2388894"/>
            <a:ext cx="514867" cy="21136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799534" y="2635645"/>
            <a:ext cx="9984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dirty="0"/>
              <a:t>HID Mobile Access Portal API </a:t>
            </a:r>
          </a:p>
        </p:txBody>
      </p:sp>
      <p:cxnSp>
        <p:nvCxnSpPr>
          <p:cNvPr id="27" name="Curved Connector 26"/>
          <p:cNvCxnSpPr/>
          <p:nvPr/>
        </p:nvCxnSpPr>
        <p:spPr bwMode="auto">
          <a:xfrm flipV="1">
            <a:off x="2677523" y="2494578"/>
            <a:ext cx="471161" cy="1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57150" cap="flat" cmpd="sng" algn="ctr">
            <a:solidFill>
              <a:srgbClr val="084587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0" name="TextBox 29"/>
          <p:cNvSpPr txBox="1"/>
          <p:nvPr/>
        </p:nvSpPr>
        <p:spPr>
          <a:xfrm>
            <a:off x="3726380" y="1078258"/>
            <a:ext cx="123684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dirty="0"/>
              <a:t>HIDMA Portal</a:t>
            </a:r>
          </a:p>
          <a:p>
            <a:pPr algn="r"/>
            <a:r>
              <a:rPr lang="en-GB" sz="900" dirty="0" err="1"/>
              <a:t>Onboarding</a:t>
            </a:r>
            <a:r>
              <a:rPr lang="en-GB" sz="900" dirty="0"/>
              <a:t>, Admin, ACS set-up, Inventory (co-</a:t>
            </a:r>
            <a:r>
              <a:rPr lang="en-GB" sz="900" dirty="0" err="1"/>
              <a:t>existance</a:t>
            </a:r>
            <a:r>
              <a:rPr lang="en-GB" sz="900" dirty="0"/>
              <a:t>)</a:t>
            </a:r>
          </a:p>
        </p:txBody>
      </p:sp>
      <p:cxnSp>
        <p:nvCxnSpPr>
          <p:cNvPr id="31" name="Curved Connector 30"/>
          <p:cNvCxnSpPr/>
          <p:nvPr/>
        </p:nvCxnSpPr>
        <p:spPr bwMode="auto">
          <a:xfrm rot="5400000">
            <a:off x="3203786" y="2146888"/>
            <a:ext cx="456247" cy="415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57150" cap="flat" cmpd="sng" algn="ctr">
            <a:solidFill>
              <a:srgbClr val="084587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Curved Connector 23"/>
          <p:cNvCxnSpPr/>
          <p:nvPr/>
        </p:nvCxnSpPr>
        <p:spPr bwMode="auto">
          <a:xfrm flipV="1">
            <a:off x="5000409" y="2465087"/>
            <a:ext cx="471161" cy="1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57150" cap="flat" cmpd="sng" algn="ctr">
            <a:solidFill>
              <a:srgbClr val="084587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9" name="Picture 2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2703" y="1134510"/>
            <a:ext cx="777997" cy="8008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39475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ts val="2600"/>
              </a:lnSpc>
            </a:pPr>
            <a:r>
              <a:rPr lang="en-US" dirty="0">
                <a:latin typeface="Arial" charset="0"/>
                <a:ea typeface="MS PGothic" charset="0"/>
              </a:rPr>
              <a:t>Table of Contents</a:t>
            </a:r>
            <a:br>
              <a:rPr lang="en-US" dirty="0">
                <a:latin typeface="Arial" charset="0"/>
                <a:ea typeface="MS PGothic" charset="0"/>
              </a:rPr>
            </a:br>
            <a:endParaRPr lang="en-US" dirty="0">
              <a:latin typeface="Arial" charset="0"/>
              <a:ea typeface="MS PGothic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A3C3-2789-4AAC-B9FC-ED958E583EC5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6" name="Group 10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3852828"/>
              </p:ext>
            </p:extLst>
          </p:nvPr>
        </p:nvGraphicFramePr>
        <p:xfrm>
          <a:off x="365125" y="1427360"/>
          <a:ext cx="8015288" cy="2215934"/>
        </p:xfrm>
        <a:graphic>
          <a:graphicData uri="http://schemas.openxmlformats.org/drawingml/2006/table">
            <a:tbl>
              <a:tblPr/>
              <a:tblGrid>
                <a:gridCol w="8015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19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1437"/>
                          </a:solidFill>
                          <a:effectLst/>
                          <a:latin typeface="Verdana (Body)"/>
                          <a:cs typeface="Arial"/>
                        </a:rPr>
                        <a:t>About HID Global® (3-5)</a:t>
                      </a:r>
                    </a:p>
                  </a:txBody>
                  <a:tcPr marL="0" marR="0" marT="0" marB="6857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0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1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1437"/>
                          </a:solidFill>
                          <a:effectLst/>
                          <a:latin typeface="Verdana (Body)"/>
                          <a:cs typeface="Arial"/>
                        </a:rPr>
                        <a:t>HID Mobile Access®, powered by Seos (6-14)</a:t>
                      </a:r>
                    </a:p>
                  </a:txBody>
                  <a:tcPr marL="0" marR="0" marT="0" marB="6857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0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0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8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1437"/>
                          </a:solidFill>
                          <a:effectLst/>
                          <a:latin typeface="Verdana (Body)"/>
                          <a:cs typeface="Arial"/>
                        </a:rPr>
                        <a:t>HID Mobile Access – Go Mobile? (15-23)</a:t>
                      </a:r>
                    </a:p>
                  </a:txBody>
                  <a:tcPr marL="0" marR="0" marT="0" marB="6857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0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0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9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1437"/>
                          </a:solidFill>
                          <a:effectLst/>
                          <a:latin typeface="Verdana (Body)"/>
                          <a:cs typeface="Arial"/>
                        </a:rPr>
                        <a:t>Security and Data Protection (24-25)</a:t>
                      </a:r>
                    </a:p>
                  </a:txBody>
                  <a:tcPr marL="0" marR="0" marT="0" marB="6857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0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0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9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1437"/>
                          </a:solidFill>
                          <a:effectLst/>
                          <a:latin typeface="Verdana (Body)"/>
                          <a:cs typeface="Arial"/>
                        </a:rPr>
                        <a:t>Discover</a:t>
                      </a:r>
                      <a:r>
                        <a:rPr kumimoji="0" lang="sv-S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1437"/>
                          </a:solidFill>
                          <a:effectLst/>
                          <a:latin typeface="Verdana (Body)"/>
                          <a:cs typeface="Arial"/>
                        </a:rPr>
                        <a:t> and </a:t>
                      </a:r>
                      <a:r>
                        <a:rPr kumimoji="0" lang="sv-SE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1437"/>
                          </a:solidFill>
                          <a:effectLst/>
                          <a:latin typeface="Verdana (Body)"/>
                          <a:cs typeface="Arial"/>
                        </a:rPr>
                        <a:t>Learn</a:t>
                      </a:r>
                      <a:r>
                        <a:rPr kumimoji="0" lang="sv-S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1437"/>
                          </a:solidFill>
                          <a:effectLst/>
                          <a:latin typeface="Verdana (Body)"/>
                          <a:cs typeface="Arial"/>
                        </a:rPr>
                        <a:t> </a:t>
                      </a:r>
                      <a:r>
                        <a:rPr kumimoji="0" lang="sv-SE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1437"/>
                          </a:solidFill>
                          <a:effectLst/>
                          <a:latin typeface="Verdana (Body)"/>
                          <a:cs typeface="Arial"/>
                        </a:rPr>
                        <a:t>More</a:t>
                      </a:r>
                      <a:r>
                        <a:rPr kumimoji="0" lang="sv-S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1437"/>
                          </a:solidFill>
                          <a:effectLst/>
                          <a:latin typeface="Verdana (Body)"/>
                          <a:cs typeface="Arial"/>
                        </a:rPr>
                        <a:t> (29-31)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1437"/>
                        </a:solidFill>
                        <a:effectLst/>
                        <a:latin typeface="Verdana (Body)"/>
                        <a:cs typeface="Arial"/>
                      </a:endParaRPr>
                    </a:p>
                  </a:txBody>
                  <a:tcPr marL="0" marR="0" marT="0" marB="6857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0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0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373" name="TextBox 4"/>
          <p:cNvSpPr txBox="1">
            <a:spLocks noChangeArrowheads="1"/>
          </p:cNvSpPr>
          <p:nvPr/>
        </p:nvSpPr>
        <p:spPr bwMode="auto">
          <a:xfrm>
            <a:off x="152400" y="-575925"/>
            <a:ext cx="7315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i="1" dirty="0">
                <a:solidFill>
                  <a:srgbClr val="FFFFFF"/>
                </a:solidFill>
              </a:rPr>
              <a:t>Table of Contents Slide</a:t>
            </a:r>
          </a:p>
        </p:txBody>
      </p:sp>
    </p:spTree>
    <p:extLst>
      <p:ext uri="{BB962C8B-B14F-4D97-AF65-F5344CB8AC3E}">
        <p14:creationId xmlns:p14="http://schemas.microsoft.com/office/powerpoint/2010/main" val="4934514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000" y="3307287"/>
            <a:ext cx="8856000" cy="539942"/>
          </a:xfrm>
          <a:solidFill>
            <a:srgbClr val="00A0D0">
              <a:alpha val="80000"/>
            </a:srgbClr>
          </a:solidFill>
        </p:spPr>
        <p:txBody>
          <a:bodyPr/>
          <a:lstStyle/>
          <a:p>
            <a:r>
              <a:rPr lang="sv-SE" dirty="0"/>
              <a:t>Smart </a:t>
            </a:r>
            <a:r>
              <a:rPr lang="sv-SE" dirty="0" err="1"/>
              <a:t>Devices</a:t>
            </a:r>
            <a:r>
              <a:rPr lang="sv-SE" dirty="0"/>
              <a:t> and </a:t>
            </a:r>
            <a:r>
              <a:rPr lang="sv-SE" dirty="0" err="1"/>
              <a:t>Opening</a:t>
            </a:r>
            <a:r>
              <a:rPr lang="sv-SE" dirty="0"/>
              <a:t> Modes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" y="3848400"/>
            <a:ext cx="8856000" cy="416831"/>
          </a:xfrm>
          <a:solidFill>
            <a:srgbClr val="00A0D0">
              <a:alpha val="8000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2763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727" y="407295"/>
            <a:ext cx="7920000" cy="675000"/>
          </a:xfrm>
        </p:spPr>
        <p:txBody>
          <a:bodyPr/>
          <a:lstStyle/>
          <a:p>
            <a:r>
              <a:rPr lang="sv-SE" dirty="0"/>
              <a:t>HID Mobile Access </a:t>
            </a:r>
            <a:r>
              <a:rPr lang="sv-SE" dirty="0" err="1"/>
              <a:t>Now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SmartWatch</a:t>
            </a:r>
            <a:endParaRPr lang="en-US" dirty="0"/>
          </a:p>
        </p:txBody>
      </p:sp>
      <p:pic>
        <p:nvPicPr>
          <p:cNvPr id="4" name="Picture 3" descr="C:\Users\magmal\Downloads\mobile_access_smartwatch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4" y="1343715"/>
            <a:ext cx="3746757" cy="23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12000" y="3882128"/>
            <a:ext cx="76647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Learn more: Download today. </a:t>
            </a:r>
            <a:r>
              <a:rPr lang="en-US" sz="1200" dirty="0" err="1"/>
              <a:t>SmartWatch</a:t>
            </a:r>
            <a:r>
              <a:rPr lang="en-US" sz="1200" dirty="0"/>
              <a:t> (Apple Watch and Android Wear) in companion mode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340" y="4225671"/>
            <a:ext cx="806352" cy="284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812" y="4227420"/>
            <a:ext cx="985835" cy="2896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676" y="2238263"/>
            <a:ext cx="1128787" cy="1410984"/>
          </a:xfrm>
          <a:prstGeom prst="rect">
            <a:avLst/>
          </a:prstGeom>
          <a:effectLst>
            <a:glow rad="165100">
              <a:schemeClr val="bg1">
                <a:alpha val="41000"/>
              </a:schemeClr>
            </a:glow>
            <a:softEdge rad="381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636" y="2238263"/>
            <a:ext cx="1098477" cy="1373096"/>
          </a:xfrm>
          <a:prstGeom prst="rect">
            <a:avLst/>
          </a:prstGeom>
          <a:effectLst>
            <a:glow rad="165100">
              <a:schemeClr val="bg1">
                <a:alpha val="41000"/>
              </a:schemeClr>
            </a:glow>
            <a:softEdge rad="38100"/>
          </a:effectLst>
        </p:spPr>
      </p:pic>
      <p:cxnSp>
        <p:nvCxnSpPr>
          <p:cNvPr id="10" name="Curved Connector 9"/>
          <p:cNvCxnSpPr/>
          <p:nvPr/>
        </p:nvCxnSpPr>
        <p:spPr bwMode="auto">
          <a:xfrm flipV="1">
            <a:off x="5925814" y="2882474"/>
            <a:ext cx="471161" cy="1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57150" cap="flat" cmpd="sng" algn="ctr">
            <a:solidFill>
              <a:srgbClr val="084587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Rectangle 10"/>
          <p:cNvSpPr/>
          <p:nvPr/>
        </p:nvSpPr>
        <p:spPr>
          <a:xfrm>
            <a:off x="4495113" y="2137025"/>
            <a:ext cx="3333795" cy="1643865"/>
          </a:xfrm>
          <a:prstGeom prst="rect">
            <a:avLst/>
          </a:prstGeom>
          <a:noFill/>
          <a:ln>
            <a:solidFill>
              <a:srgbClr val="0C39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428324" y="3256908"/>
            <a:ext cx="360789" cy="341987"/>
          </a:xfrm>
          <a:prstGeom prst="ellipse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52860" t="29418" r="18670" b="52948"/>
          <a:stretch/>
        </p:blipFill>
        <p:spPr>
          <a:xfrm>
            <a:off x="3215812" y="1135846"/>
            <a:ext cx="3020442" cy="105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978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 bwMode="auto">
          <a:xfrm>
            <a:off x="438343" y="992311"/>
            <a:ext cx="3772151" cy="350445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448" y="170387"/>
            <a:ext cx="8458200" cy="857250"/>
          </a:xfrm>
        </p:spPr>
        <p:txBody>
          <a:bodyPr>
            <a:normAutofit/>
          </a:bodyPr>
          <a:lstStyle/>
          <a:p>
            <a:r>
              <a:rPr lang="en-US" sz="2400" dirty="0" err="1">
                <a:solidFill>
                  <a:srgbClr val="00A0D0"/>
                </a:solidFill>
              </a:rPr>
              <a:t>SmartPhone</a:t>
            </a:r>
            <a:r>
              <a:rPr lang="en-US" sz="2400" dirty="0">
                <a:solidFill>
                  <a:srgbClr val="00A0D0"/>
                </a:solidFill>
              </a:rPr>
              <a:t>: Tap or “Twist and Go”?</a:t>
            </a:r>
            <a:br>
              <a:rPr lang="en-US" sz="2400" dirty="0">
                <a:solidFill>
                  <a:srgbClr val="00A0D0"/>
                </a:solidFill>
              </a:rPr>
            </a:br>
            <a:r>
              <a:rPr lang="en-US" sz="1800" dirty="0">
                <a:solidFill>
                  <a:srgbClr val="00A0D0"/>
                </a:solidFill>
              </a:rPr>
              <a:t>Configure reader </a:t>
            </a:r>
            <a:r>
              <a:rPr lang="en-US" sz="1800" b="0" dirty="0">
                <a:solidFill>
                  <a:srgbClr val="00A0D0"/>
                </a:solidFill>
              </a:rPr>
              <a:t>via Android </a:t>
            </a:r>
            <a:r>
              <a:rPr lang="en-US" sz="1800" b="0" dirty="0" err="1">
                <a:solidFill>
                  <a:srgbClr val="00A0D0"/>
                </a:solidFill>
              </a:rPr>
              <a:t>Config</a:t>
            </a:r>
            <a:r>
              <a:rPr lang="en-US" sz="1800" b="0" dirty="0">
                <a:solidFill>
                  <a:srgbClr val="00A0D0"/>
                </a:solidFill>
              </a:rPr>
              <a:t> App: </a:t>
            </a:r>
            <a:endParaRPr lang="en-US" sz="1800" dirty="0">
              <a:solidFill>
                <a:srgbClr val="00A0D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9978" y="991134"/>
            <a:ext cx="2195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Tap (close range)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 flipH="1">
            <a:off x="4423155" y="1811420"/>
            <a:ext cx="1" cy="2933099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8" name="Rectangle 27"/>
          <p:cNvSpPr/>
          <p:nvPr/>
        </p:nvSpPr>
        <p:spPr bwMode="auto">
          <a:xfrm>
            <a:off x="4602734" y="992591"/>
            <a:ext cx="3852010" cy="350445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46644" y="997552"/>
            <a:ext cx="3441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Twist and Go (longer range)</a:t>
            </a:r>
          </a:p>
        </p:txBody>
      </p:sp>
      <p:grpSp>
        <p:nvGrpSpPr>
          <p:cNvPr id="2063" name="Group 2062"/>
          <p:cNvGrpSpPr/>
          <p:nvPr/>
        </p:nvGrpSpPr>
        <p:grpSpPr>
          <a:xfrm>
            <a:off x="7061686" y="2543312"/>
            <a:ext cx="1554195" cy="1085607"/>
            <a:chOff x="6302790" y="3600192"/>
            <a:chExt cx="1806608" cy="1682557"/>
          </a:xfrm>
        </p:grpSpPr>
        <p:sp>
          <p:nvSpPr>
            <p:cNvPr id="23" name="TextBox 22"/>
            <p:cNvSpPr txBox="1"/>
            <p:nvPr/>
          </p:nvSpPr>
          <p:spPr>
            <a:xfrm>
              <a:off x="6318353" y="4758032"/>
              <a:ext cx="1791045" cy="5247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Loading bays</a:t>
              </a:r>
            </a:p>
          </p:txBody>
        </p:sp>
        <p:sp>
          <p:nvSpPr>
            <p:cNvPr id="2061" name="Rounded Rectangle 2060"/>
            <p:cNvSpPr/>
            <p:nvPr/>
          </p:nvSpPr>
          <p:spPr bwMode="auto">
            <a:xfrm>
              <a:off x="6302790" y="3600192"/>
              <a:ext cx="1434075" cy="1234798"/>
            </a:xfrm>
            <a:prstGeom prst="round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064" name="Group 2063"/>
          <p:cNvGrpSpPr/>
          <p:nvPr/>
        </p:nvGrpSpPr>
        <p:grpSpPr>
          <a:xfrm>
            <a:off x="5025131" y="2570864"/>
            <a:ext cx="1433021" cy="1091271"/>
            <a:chOff x="4575571" y="3600192"/>
            <a:chExt cx="1665754" cy="1691335"/>
          </a:xfrm>
        </p:grpSpPr>
        <p:sp>
          <p:nvSpPr>
            <p:cNvPr id="21" name="TextBox 20"/>
            <p:cNvSpPr txBox="1"/>
            <p:nvPr/>
          </p:nvSpPr>
          <p:spPr>
            <a:xfrm>
              <a:off x="4575571" y="4766810"/>
              <a:ext cx="1665754" cy="5247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Warehouses</a:t>
              </a:r>
            </a:p>
          </p:txBody>
        </p:sp>
        <p:sp>
          <p:nvSpPr>
            <p:cNvPr id="2062" name="Rounded Rectangle 2061"/>
            <p:cNvSpPr/>
            <p:nvPr/>
          </p:nvSpPr>
          <p:spPr bwMode="auto">
            <a:xfrm>
              <a:off x="4602734" y="3600192"/>
              <a:ext cx="1456959" cy="1234798"/>
            </a:xfrm>
            <a:prstGeom prst="round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066" name="Group 2065"/>
          <p:cNvGrpSpPr/>
          <p:nvPr/>
        </p:nvGrpSpPr>
        <p:grpSpPr>
          <a:xfrm>
            <a:off x="6905354" y="1409906"/>
            <a:ext cx="1404272" cy="1192126"/>
            <a:chOff x="6752448" y="1895766"/>
            <a:chExt cx="1632336" cy="1847648"/>
          </a:xfrm>
        </p:grpSpPr>
        <p:sp>
          <p:nvSpPr>
            <p:cNvPr id="20" name="TextBox 19"/>
            <p:cNvSpPr txBox="1"/>
            <p:nvPr/>
          </p:nvSpPr>
          <p:spPr>
            <a:xfrm>
              <a:off x="6794980" y="3218697"/>
              <a:ext cx="1589804" cy="5247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Entry gates</a:t>
              </a:r>
            </a:p>
          </p:txBody>
        </p:sp>
        <p:sp>
          <p:nvSpPr>
            <p:cNvPr id="2065" name="Rounded Rectangle 2064"/>
            <p:cNvSpPr/>
            <p:nvPr/>
          </p:nvSpPr>
          <p:spPr bwMode="auto">
            <a:xfrm>
              <a:off x="6752448" y="1895766"/>
              <a:ext cx="1615795" cy="1370210"/>
            </a:xfrm>
            <a:prstGeom prst="round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068" name="Group 2067"/>
          <p:cNvGrpSpPr/>
          <p:nvPr/>
        </p:nvGrpSpPr>
        <p:grpSpPr>
          <a:xfrm>
            <a:off x="4796670" y="1409906"/>
            <a:ext cx="1597737" cy="1189842"/>
            <a:chOff x="4625859" y="1895766"/>
            <a:chExt cx="1857221" cy="1844108"/>
          </a:xfrm>
        </p:grpSpPr>
        <p:sp>
          <p:nvSpPr>
            <p:cNvPr id="19" name="TextBox 18"/>
            <p:cNvSpPr txBox="1"/>
            <p:nvPr/>
          </p:nvSpPr>
          <p:spPr>
            <a:xfrm>
              <a:off x="4661745" y="3215157"/>
              <a:ext cx="1199918" cy="5247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Garages</a:t>
              </a:r>
            </a:p>
          </p:txBody>
        </p:sp>
        <p:sp>
          <p:nvSpPr>
            <p:cNvPr id="2067" name="Rounded Rectangle 2066"/>
            <p:cNvSpPr/>
            <p:nvPr/>
          </p:nvSpPr>
          <p:spPr bwMode="auto">
            <a:xfrm>
              <a:off x="4625859" y="1895766"/>
              <a:ext cx="1857221" cy="1370210"/>
            </a:xfrm>
            <a:prstGeom prst="roundRect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070" name="Group 2069"/>
          <p:cNvGrpSpPr/>
          <p:nvPr/>
        </p:nvGrpSpPr>
        <p:grpSpPr>
          <a:xfrm>
            <a:off x="6146559" y="3678022"/>
            <a:ext cx="2135448" cy="958578"/>
            <a:chOff x="4611384" y="5126630"/>
            <a:chExt cx="2482260" cy="1485678"/>
          </a:xfrm>
        </p:grpSpPr>
        <p:sp>
          <p:nvSpPr>
            <p:cNvPr id="22" name="TextBox 21"/>
            <p:cNvSpPr txBox="1"/>
            <p:nvPr/>
          </p:nvSpPr>
          <p:spPr>
            <a:xfrm>
              <a:off x="5815999" y="5705979"/>
              <a:ext cx="1277645" cy="906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/>
                <a:t>Remote buildings</a:t>
              </a:r>
            </a:p>
          </p:txBody>
        </p:sp>
        <p:sp>
          <p:nvSpPr>
            <p:cNvPr id="2069" name="Rounded Rectangle 2068"/>
            <p:cNvSpPr/>
            <p:nvPr/>
          </p:nvSpPr>
          <p:spPr bwMode="auto">
            <a:xfrm>
              <a:off x="4611384" y="5126630"/>
              <a:ext cx="1277704" cy="1220661"/>
            </a:xfrm>
            <a:prstGeom prst="roundRect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059097" y="1421825"/>
            <a:ext cx="2072592" cy="1460040"/>
            <a:chOff x="2059097" y="1895766"/>
            <a:chExt cx="2072592" cy="1946720"/>
          </a:xfrm>
        </p:grpSpPr>
        <p:sp>
          <p:nvSpPr>
            <p:cNvPr id="33" name="TextBox 32"/>
            <p:cNvSpPr txBox="1"/>
            <p:nvPr/>
          </p:nvSpPr>
          <p:spPr>
            <a:xfrm>
              <a:off x="2059097" y="3391081"/>
              <a:ext cx="1658211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Meeting zones</a:t>
              </a:r>
            </a:p>
          </p:txBody>
        </p:sp>
        <p:sp>
          <p:nvSpPr>
            <p:cNvPr id="34" name="Rounded Rectangle 33"/>
            <p:cNvSpPr/>
            <p:nvPr/>
          </p:nvSpPr>
          <p:spPr bwMode="auto">
            <a:xfrm>
              <a:off x="2059097" y="1895766"/>
              <a:ext cx="2072592" cy="1532050"/>
            </a:xfrm>
            <a:prstGeom prst="roundRect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70936" y="2847891"/>
            <a:ext cx="2100832" cy="1310202"/>
            <a:chOff x="222073" y="3797186"/>
            <a:chExt cx="2100832" cy="1746935"/>
          </a:xfrm>
        </p:grpSpPr>
        <p:sp>
          <p:nvSpPr>
            <p:cNvPr id="36" name="TextBox 35"/>
            <p:cNvSpPr txBox="1"/>
            <p:nvPr/>
          </p:nvSpPr>
          <p:spPr>
            <a:xfrm>
              <a:off x="222073" y="5092716"/>
              <a:ext cx="2100832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err="1"/>
                <a:t>Combined</a:t>
              </a:r>
              <a:r>
                <a:rPr lang="de-DE" sz="1600" dirty="0"/>
                <a:t> security</a:t>
              </a:r>
            </a:p>
          </p:txBody>
        </p:sp>
        <p:sp>
          <p:nvSpPr>
            <p:cNvPr id="37" name="Rounded Rectangle 36"/>
            <p:cNvSpPr/>
            <p:nvPr/>
          </p:nvSpPr>
          <p:spPr bwMode="auto">
            <a:xfrm>
              <a:off x="300113" y="3797186"/>
              <a:ext cx="1900827" cy="1327734"/>
            </a:xfrm>
            <a:prstGeom prst="roundRect">
              <a:avLst/>
            </a:prstGeom>
            <a:blipFill dpi="0"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38344" y="1421825"/>
            <a:ext cx="1364019" cy="1447200"/>
            <a:chOff x="438343" y="1895766"/>
            <a:chExt cx="1364019" cy="1929600"/>
          </a:xfrm>
        </p:grpSpPr>
        <p:sp>
          <p:nvSpPr>
            <p:cNvPr id="39" name="TextBox 38"/>
            <p:cNvSpPr txBox="1"/>
            <p:nvPr/>
          </p:nvSpPr>
          <p:spPr>
            <a:xfrm>
              <a:off x="480874" y="3373961"/>
              <a:ext cx="817853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Tap-in</a:t>
              </a:r>
            </a:p>
          </p:txBody>
        </p:sp>
        <p:sp>
          <p:nvSpPr>
            <p:cNvPr id="40" name="Rounded Rectangle 39"/>
            <p:cNvSpPr/>
            <p:nvPr/>
          </p:nvSpPr>
          <p:spPr bwMode="auto">
            <a:xfrm>
              <a:off x="438343" y="1895766"/>
              <a:ext cx="1364019" cy="1532050"/>
            </a:xfrm>
            <a:prstGeom prst="roundRect">
              <a:avLst/>
            </a:pr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55959" y="2847890"/>
            <a:ext cx="1579650" cy="1319688"/>
            <a:chOff x="2694188" y="3797186"/>
            <a:chExt cx="1579650" cy="1759584"/>
          </a:xfrm>
        </p:grpSpPr>
        <p:sp>
          <p:nvSpPr>
            <p:cNvPr id="42" name="TextBox 41"/>
            <p:cNvSpPr txBox="1"/>
            <p:nvPr/>
          </p:nvSpPr>
          <p:spPr>
            <a:xfrm>
              <a:off x="2694188" y="5105365"/>
              <a:ext cx="1168077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Turnstiles</a:t>
              </a:r>
            </a:p>
          </p:txBody>
        </p:sp>
        <p:sp>
          <p:nvSpPr>
            <p:cNvPr id="43" name="Rounded Rectangle 42"/>
            <p:cNvSpPr/>
            <p:nvPr/>
          </p:nvSpPr>
          <p:spPr bwMode="auto">
            <a:xfrm>
              <a:off x="2704821" y="3797186"/>
              <a:ext cx="1569017" cy="1327734"/>
            </a:xfrm>
            <a:prstGeom prst="roundRect">
              <a:avLst/>
            </a:prstGeom>
            <a:blipFill dpi="0"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" name="AutoShape 2" descr="   BLE Config App- screenshot 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C:\Users\magmal\Desktop\unnamed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5" name="Picture 5" descr="C:\Users\magmal\Desktop\Untitled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02" b="3505"/>
          <a:stretch/>
        </p:blipFill>
        <p:spPr bwMode="auto">
          <a:xfrm>
            <a:off x="4180948" y="854977"/>
            <a:ext cx="414950" cy="73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53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97" y="187695"/>
            <a:ext cx="8458200" cy="85725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A0D0"/>
                </a:solidFill>
              </a:rPr>
              <a:t>Devices Supported (examples)</a:t>
            </a:r>
            <a:endParaRPr lang="en-US" sz="2400" b="0" dirty="0">
              <a:solidFill>
                <a:srgbClr val="00A0D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92697" y="246202"/>
            <a:ext cx="3669594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600" b="1" dirty="0"/>
          </a:p>
          <a:p>
            <a:r>
              <a:rPr lang="de-DE" sz="1600" b="1" dirty="0"/>
              <a:t>Android 4.4+ (NFC &amp; BLE)</a:t>
            </a:r>
          </a:p>
          <a:p>
            <a:endParaRPr lang="de-DE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400" dirty="0"/>
              <a:t>Google Nexus 5, Nexus 6, Nexus 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400" dirty="0"/>
              <a:t>Samsung </a:t>
            </a:r>
            <a:r>
              <a:rPr lang="de-DE" sz="1400" dirty="0" err="1"/>
              <a:t>Galaxy</a:t>
            </a:r>
            <a:endParaRPr lang="de-DE" sz="1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400" dirty="0"/>
              <a:t>Note 3, Note 4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400" dirty="0"/>
              <a:t>S4, S4 Plus, S5, S6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400" dirty="0"/>
              <a:t>Sony </a:t>
            </a:r>
            <a:r>
              <a:rPr lang="de-DE" sz="1400" dirty="0" err="1"/>
              <a:t>Xperia</a:t>
            </a:r>
            <a:r>
              <a:rPr lang="de-DE" sz="1400" dirty="0"/>
              <a:t> Z2, Z3, Z4, Z5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400" dirty="0"/>
              <a:t>HTC </a:t>
            </a:r>
            <a:r>
              <a:rPr lang="de-DE" sz="1400" dirty="0" err="1"/>
              <a:t>One</a:t>
            </a:r>
            <a:endParaRPr lang="de-DE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400" dirty="0"/>
              <a:t>LG G4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492698" y="2642106"/>
            <a:ext cx="45556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iOS 8+ with Bluetooth Smart</a:t>
            </a:r>
          </a:p>
          <a:p>
            <a:endParaRPr lang="de-DE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iPhone: 4S, 5, 5C, 5S, 6, 6 Plus, 6S, 6S Plus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iPad: Air, Mini, 3rd &amp; 4th gen</a:t>
            </a:r>
          </a:p>
          <a:p>
            <a:endParaRPr lang="de-DE" sz="1400" dirty="0"/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4583360" y="777473"/>
            <a:ext cx="364696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4583359" y="2937379"/>
            <a:ext cx="364696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50" y="790945"/>
            <a:ext cx="2786063" cy="32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92697" y="3621675"/>
            <a:ext cx="44757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Smart Watches</a:t>
            </a:r>
          </a:p>
          <a:p>
            <a:endParaRPr lang="de-DE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Watch OS: Apple Watch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Android Wear: Moto 360, LG Watch, Sony 3</a:t>
            </a:r>
          </a:p>
          <a:p>
            <a:endParaRPr lang="de-DE" sz="1400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583358" y="3947770"/>
            <a:ext cx="364696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0213" y="2609487"/>
            <a:ext cx="1375758" cy="17393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637" y="4087916"/>
            <a:ext cx="1176630" cy="4145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869" y="4087916"/>
            <a:ext cx="1390008" cy="4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70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2619287"/>
            <a:ext cx="5178175" cy="810000"/>
          </a:xfrm>
        </p:spPr>
        <p:txBody>
          <a:bodyPr/>
          <a:lstStyle/>
          <a:p>
            <a:r>
              <a:rPr lang="en-US" dirty="0"/>
              <a:t>Privacy &amp; Data Protection</a:t>
            </a:r>
          </a:p>
        </p:txBody>
      </p:sp>
    </p:spTree>
    <p:extLst>
      <p:ext uri="{BB962C8B-B14F-4D97-AF65-F5344CB8AC3E}">
        <p14:creationId xmlns:p14="http://schemas.microsoft.com/office/powerpoint/2010/main" val="92929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44292" y="3438185"/>
            <a:ext cx="8458201" cy="11253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HID Global® is committed to the protection of our customer data and to deliver a first class service that lives up to global demand</a:t>
            </a:r>
          </a:p>
          <a:p>
            <a:pPr marL="0" indent="0">
              <a:buNone/>
            </a:pPr>
            <a:r>
              <a:rPr lang="en-US" sz="1600" i="1" dirty="0"/>
              <a:t>Years of protection physical access evolved to mobile protection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3" y="397329"/>
            <a:ext cx="4041775" cy="3040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6606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EU Privacy Principle </a:t>
            </a:r>
            <a:r>
              <a:rPr lang="en-US" sz="2400" dirty="0"/>
              <a:t>of HID Mobile Access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178072" y="1046375"/>
            <a:ext cx="7432534" cy="147935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“HID Global follows the EU Data Protection Directive 95/46/EC, which allows for personal data to be transferred from the EU to outside the EU/EEA, provided that the individual (the “data subject”) has given his/her unambiguous consent to the transfer.” </a:t>
            </a:r>
          </a:p>
        </p:txBody>
      </p:sp>
      <p:pic>
        <p:nvPicPr>
          <p:cNvPr id="1026" name="Picture 2" descr="http://www.monetizemore.com/wp-content/uploads/2015/09/show-cookie-consent-banner-only-to-EU-us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352" y="2664737"/>
            <a:ext cx="4066940" cy="189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crimeexpertblog.files.wordpress.com/2011/10/european-union-privac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37" y="2669814"/>
            <a:ext cx="4400550" cy="189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25" y="936343"/>
            <a:ext cx="695325" cy="52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71955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Privacy and Data Protection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866184140"/>
              </p:ext>
            </p:extLst>
          </p:nvPr>
        </p:nvGraphicFramePr>
        <p:xfrm>
          <a:off x="487017" y="842566"/>
          <a:ext cx="8296770" cy="3747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http://www.hidglobal.com/sites/hidglobal.com/files/certifications-logo-iso-9001_0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680" y="3635927"/>
            <a:ext cx="869646" cy="65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1" descr="TRUSTe_EU_Seal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76410" y="3820372"/>
            <a:ext cx="1395339" cy="283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54880" y="3785956"/>
            <a:ext cx="1211501" cy="352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5105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061" y="295671"/>
            <a:ext cx="7920000" cy="675000"/>
          </a:xfrm>
        </p:spPr>
        <p:txBody>
          <a:bodyPr/>
          <a:lstStyle/>
          <a:p>
            <a:r>
              <a:rPr lang="en-US" dirty="0"/>
              <a:t>Best Practice – Data Protection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473309647"/>
              </p:ext>
            </p:extLst>
          </p:nvPr>
        </p:nvGraphicFramePr>
        <p:xfrm>
          <a:off x="374078" y="633846"/>
          <a:ext cx="8409709" cy="4010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07385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ChangeArrowheads="1"/>
          </p:cNvSpPr>
          <p:nvPr/>
        </p:nvSpPr>
        <p:spPr bwMode="gray">
          <a:xfrm>
            <a:off x="1206055" y="127748"/>
            <a:ext cx="3365945" cy="4451397"/>
          </a:xfrm>
          <a:prstGeom prst="rect">
            <a:avLst/>
          </a:prstGeom>
          <a:solidFill>
            <a:schemeClr val="accent5"/>
          </a:solidFill>
          <a:ln w="9525" algn="ctr">
            <a:noFill/>
            <a:miter lim="800000"/>
            <a:headEnd/>
            <a:tailEnd/>
          </a:ln>
        </p:spPr>
        <p:txBody>
          <a:bodyPr wrap="none" lIns="135000" rIns="135000" anchor="ctr"/>
          <a:lstStyle/>
          <a:p>
            <a:pPr algn="ctr" defTabSz="684610" eaLnBrk="0" hangingPunct="0"/>
            <a:endParaRPr lang="en-US" sz="1350" dirty="0"/>
          </a:p>
        </p:txBody>
      </p:sp>
      <p:sp>
        <p:nvSpPr>
          <p:cNvPr id="18437" name="Underrubrik 4"/>
          <p:cNvSpPr>
            <a:spLocks/>
          </p:cNvSpPr>
          <p:nvPr/>
        </p:nvSpPr>
        <p:spPr bwMode="auto">
          <a:xfrm>
            <a:off x="1490450" y="2862265"/>
            <a:ext cx="2969419" cy="1716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5000" rIns="135000"/>
          <a:lstStyle/>
          <a:p>
            <a:pPr defTabSz="684610" eaLnBrk="0" hangingPunct="0">
              <a:spcBef>
                <a:spcPct val="60000"/>
              </a:spcBef>
              <a:buClr>
                <a:schemeClr val="tx2"/>
              </a:buClr>
            </a:pPr>
            <a:r>
              <a:rPr lang="en-US" sz="1350" dirty="0">
                <a:solidFill>
                  <a:schemeClr val="bg1"/>
                </a:solidFill>
              </a:rPr>
              <a:t>HID Mobile Access is easy to get and install and allow you to discover convenience today</a:t>
            </a:r>
          </a:p>
          <a:p>
            <a:pPr defTabSz="684610" eaLnBrk="0" hangingPunct="0">
              <a:spcBef>
                <a:spcPct val="60000"/>
              </a:spcBef>
              <a:buClr>
                <a:schemeClr val="tx2"/>
              </a:buClr>
            </a:pPr>
            <a:endParaRPr lang="en-US" sz="1350" dirty="0">
              <a:solidFill>
                <a:schemeClr val="bg1"/>
              </a:solidFill>
            </a:endParaRPr>
          </a:p>
          <a:p>
            <a:pPr defTabSz="684610" eaLnBrk="0" hangingPunct="0">
              <a:spcBef>
                <a:spcPct val="60000"/>
              </a:spcBef>
              <a:buClr>
                <a:schemeClr val="tx2"/>
              </a:buClr>
            </a:pPr>
            <a:r>
              <a:rPr lang="en-US" sz="1350" dirty="0">
                <a:solidFill>
                  <a:schemeClr val="bg1"/>
                </a:solidFill>
              </a:rPr>
              <a:t>HID Global technical support and web resources guide you </a:t>
            </a:r>
          </a:p>
        </p:txBody>
      </p:sp>
      <p:sp>
        <p:nvSpPr>
          <p:cNvPr id="18438" name="textruta 5"/>
          <p:cNvSpPr txBox="1">
            <a:spLocks noChangeArrowheads="1"/>
          </p:cNvSpPr>
          <p:nvPr/>
        </p:nvSpPr>
        <p:spPr bwMode="auto">
          <a:xfrm>
            <a:off x="1541629" y="1295646"/>
            <a:ext cx="351642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4610" eaLnBrk="0" hangingPunct="0"/>
            <a:r>
              <a:rPr lang="en-US" sz="2100" dirty="0">
                <a:solidFill>
                  <a:schemeClr val="bg1"/>
                </a:solidFill>
              </a:rPr>
              <a:t>Learn More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27748"/>
            <a:ext cx="3348372" cy="453250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8C9CC-962F-45FA-B4B5-5334C4E7EAA1}" type="slidenum">
              <a:rPr lang="en-US" noProof="0" smtClean="0"/>
              <a:pPr/>
              <a:t>29</a:t>
            </a:fld>
            <a:endParaRPr lang="en-US" noProof="0"/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1143000" y="1"/>
            <a:ext cx="6858000" cy="4660250"/>
            <a:chOff x="0" y="0"/>
            <a:chExt cx="5760" cy="4001"/>
          </a:xfrm>
        </p:grpSpPr>
        <p:sp>
          <p:nvSpPr>
            <p:cNvPr id="10" name="Rectangle 5"/>
            <p:cNvSpPr>
              <a:spLocks noChangeArrowheads="1"/>
            </p:cNvSpPr>
            <p:nvPr/>
          </p:nvSpPr>
          <p:spPr bwMode="ltGray">
            <a:xfrm>
              <a:off x="0" y="0"/>
              <a:ext cx="5760" cy="11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ltGray">
            <a:xfrm>
              <a:off x="0" y="0"/>
              <a:ext cx="114" cy="397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ltGray">
            <a:xfrm>
              <a:off x="5646" y="0"/>
              <a:ext cx="114" cy="397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" name="Rectangle 8"/>
            <p:cNvSpPr>
              <a:spLocks noChangeArrowheads="1"/>
            </p:cNvSpPr>
            <p:nvPr/>
          </p:nvSpPr>
          <p:spPr bwMode="ltGray">
            <a:xfrm>
              <a:off x="0" y="3888"/>
              <a:ext cx="5760" cy="113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24533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ThinkstockPhotos-476993623 (1).jpg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4418" t="5308" b="5639"/>
          <a:stretch/>
        </p:blipFill>
        <p:spPr>
          <a:xfrm>
            <a:off x="168942" y="1164157"/>
            <a:ext cx="2081780" cy="33354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HID Global: Core Competencies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A3C3-2789-4AAC-B9FC-ED958E583EC5}" type="slidenum">
              <a:rPr lang="en-US" smtClean="0">
                <a:solidFill>
                  <a:srgbClr val="A7B8B4"/>
                </a:solidFill>
                <a:latin typeface="Verdana"/>
              </a:rPr>
              <a:pPr/>
              <a:t>3</a:t>
            </a:fld>
            <a:endParaRPr lang="en-US" dirty="0">
              <a:solidFill>
                <a:srgbClr val="A7B8B4"/>
              </a:solidFill>
              <a:latin typeface="Verdana"/>
            </a:endParaRPr>
          </a:p>
        </p:txBody>
      </p:sp>
      <p:graphicFrame>
        <p:nvGraphicFramePr>
          <p:cNvPr id="18" name="Diagram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1618053"/>
              </p:ext>
            </p:extLst>
          </p:nvPr>
        </p:nvGraphicFramePr>
        <p:xfrm>
          <a:off x="2167549" y="988503"/>
          <a:ext cx="6615945" cy="3528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509470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Mobile Access on hidglobal.com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0533" t="13131" r="11456" b="10767"/>
          <a:stretch/>
        </p:blipFill>
        <p:spPr>
          <a:xfrm>
            <a:off x="4595775" y="1416727"/>
            <a:ext cx="4310520" cy="236416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18553" y="4107233"/>
            <a:ext cx="4464963" cy="4293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0000" indent="-270000" algn="l" defTabSz="914400" rtl="0" eaLnBrk="1" latinLnBrk="0" hangingPunct="1">
              <a:lnSpc>
                <a:spcPct val="108000"/>
              </a:lnSpc>
              <a:spcBef>
                <a:spcPts val="1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8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914400" rtl="0" eaLnBrk="1" latinLnBrk="0" hangingPunct="1">
              <a:lnSpc>
                <a:spcPct val="10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268288" algn="l" defTabSz="914400" rtl="0" eaLnBrk="1" latinLnBrk="0" hangingPunct="1">
              <a:lnSpc>
                <a:spcPct val="108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0" indent="-270000" algn="l" defTabSz="914400" rtl="0" eaLnBrk="1" latinLnBrk="0" hangingPunct="1">
              <a:lnSpc>
                <a:spcPct val="108000"/>
              </a:lnSpc>
              <a:spcBef>
                <a:spcPts val="500"/>
              </a:spcBef>
              <a:buFont typeface="Arial" panose="020B0604020202020204" pitchFamily="34" charset="0"/>
              <a:buChar char="»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/>
              <a:t>SDK on Developer Center and APP Partner Portal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539" t="4380" r="6526" b="6232"/>
          <a:stretch/>
        </p:blipFill>
        <p:spPr>
          <a:xfrm>
            <a:off x="218979" y="1397285"/>
            <a:ext cx="4322195" cy="23628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18979" y="4098174"/>
            <a:ext cx="4464963" cy="4293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0000" indent="-270000" algn="l" defTabSz="914400" rtl="0" eaLnBrk="1" latinLnBrk="0" hangingPunct="1">
              <a:lnSpc>
                <a:spcPct val="108000"/>
              </a:lnSpc>
              <a:spcBef>
                <a:spcPts val="1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8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914400" rtl="0" eaLnBrk="1" latinLnBrk="0" hangingPunct="1">
              <a:lnSpc>
                <a:spcPct val="10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268288" algn="l" defTabSz="914400" rtl="0" eaLnBrk="1" latinLnBrk="0" hangingPunct="1">
              <a:lnSpc>
                <a:spcPct val="108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0" indent="-270000" algn="l" defTabSz="914400" rtl="0" eaLnBrk="1" latinLnBrk="0" hangingPunct="1">
              <a:lnSpc>
                <a:spcPct val="108000"/>
              </a:lnSpc>
              <a:spcBef>
                <a:spcPts val="500"/>
              </a:spcBef>
              <a:buFont typeface="Arial" panose="020B0604020202020204" pitchFamily="34" charset="0"/>
              <a:buChar char="»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/>
              <a:t>HID Mobile Access on hidglobal.com</a:t>
            </a:r>
          </a:p>
        </p:txBody>
      </p:sp>
      <p:sp>
        <p:nvSpPr>
          <p:cNvPr id="8" name="Rectangle 7"/>
          <p:cNvSpPr/>
          <p:nvPr/>
        </p:nvSpPr>
        <p:spPr>
          <a:xfrm>
            <a:off x="195204" y="1165374"/>
            <a:ext cx="4341346" cy="3362120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91151" y="1165374"/>
            <a:ext cx="4341346" cy="3362120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4561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295" y="322112"/>
            <a:ext cx="7920000" cy="675000"/>
          </a:xfrm>
        </p:spPr>
        <p:txBody>
          <a:bodyPr/>
          <a:lstStyle/>
          <a:p>
            <a:r>
              <a:rPr lang="en-US" dirty="0"/>
              <a:t>The Place to Go – Academy Training</a:t>
            </a:r>
          </a:p>
        </p:txBody>
      </p:sp>
      <p:graphicFrame>
        <p:nvGraphicFramePr>
          <p:cNvPr id="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5300824"/>
              </p:ext>
            </p:extLst>
          </p:nvPr>
        </p:nvGraphicFramePr>
        <p:xfrm>
          <a:off x="5023945" y="742500"/>
          <a:ext cx="3950366" cy="3400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6077107" y="3978538"/>
            <a:ext cx="289720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71450" lv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 sz="2000" b="1" kern="0" noProof="1">
                <a:solidFill>
                  <a:srgbClr val="FFFFFF"/>
                </a:solidFill>
                <a:latin typeface="Calibri" pitchFamily="34" charset="0"/>
                <a:ea typeface="ＭＳ Ｐゴシック" charset="0"/>
                <a:cs typeface="Arial" charset="0"/>
              </a:rPr>
              <a:t>To Register Visit: </a:t>
            </a:r>
          </a:p>
          <a:p>
            <a:pPr marL="171450" lv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chemeClr val="bg1"/>
                </a:solidFill>
                <a:latin typeface="Calibri" pitchFamily="34" charset="0"/>
                <a:ea typeface="ＭＳ Ｐゴシック" charset="0"/>
                <a:cs typeface="Arial" charset="0"/>
                <a:hlinkClick r:id="rId7"/>
              </a:rPr>
              <a:t>http://www.hidglobal.com/training</a:t>
            </a:r>
            <a:r>
              <a:rPr lang="en-US" sz="1200" kern="0" dirty="0">
                <a:solidFill>
                  <a:schemeClr val="bg1"/>
                </a:solidFill>
                <a:latin typeface="Calibri" pitchFamily="34" charset="0"/>
                <a:ea typeface="ＭＳ Ｐゴシック" charset="0"/>
                <a:cs typeface="Arial" charset="0"/>
              </a:rPr>
              <a:t>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56"/>
          <a:stretch/>
        </p:blipFill>
        <p:spPr bwMode="auto">
          <a:xfrm>
            <a:off x="346295" y="1193316"/>
            <a:ext cx="4434679" cy="2011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30654" y="884283"/>
            <a:ext cx="4793291" cy="3596142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5342" y="2384465"/>
            <a:ext cx="4057117" cy="203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9234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hidglobal.com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955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class-se-platform-graphic.jpg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523" b="30425"/>
          <a:stretch/>
        </p:blipFill>
        <p:spPr>
          <a:xfrm>
            <a:off x="239421" y="1128892"/>
            <a:ext cx="8652590" cy="32399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A3C3-2789-4AAC-B9FC-ED958E583EC5}" type="slidenum">
              <a:rPr lang="en-US" smtClean="0">
                <a:solidFill>
                  <a:srgbClr val="A7B8B4"/>
                </a:solidFill>
                <a:latin typeface="Verdana"/>
              </a:rPr>
              <a:pPr/>
              <a:t>4</a:t>
            </a:fld>
            <a:endParaRPr lang="en-US" dirty="0">
              <a:solidFill>
                <a:srgbClr val="A7B8B4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6383" y="2071681"/>
            <a:ext cx="1264062" cy="33855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>
                <a:solidFill>
                  <a:srgbClr val="00A0D0"/>
                </a:solidFill>
                <a:latin typeface="Verdana"/>
                <a:cs typeface="Veranda"/>
              </a:rPr>
              <a:t>Quantum Secure PACS Automation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80618" y="1914352"/>
            <a:ext cx="1085060" cy="33855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>
                <a:solidFill>
                  <a:srgbClr val="00A0D0"/>
                </a:solidFill>
                <a:latin typeface="Verdana"/>
                <a:cs typeface="Veranda"/>
              </a:rPr>
              <a:t>HID Mobile Access®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7722" y="3201061"/>
            <a:ext cx="1085060" cy="33855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>
                <a:solidFill>
                  <a:srgbClr val="00A0D0"/>
                </a:solidFill>
                <a:latin typeface="Verdana"/>
                <a:cs typeface="Veranda"/>
              </a:rPr>
              <a:t>HID® Seos Credentials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35157" y="4152205"/>
            <a:ext cx="1085060" cy="33855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>
                <a:solidFill>
                  <a:srgbClr val="00A0D0"/>
                </a:solidFill>
                <a:latin typeface="Verdana"/>
                <a:cs typeface="Veranda"/>
              </a:rPr>
              <a:t>HID iCLASS SE  Readers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10126" y="3269752"/>
            <a:ext cx="1085060" cy="33855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>
                <a:solidFill>
                  <a:srgbClr val="00A0D0"/>
                </a:solidFill>
                <a:latin typeface="Verdana"/>
                <a:cs typeface="Veranda"/>
              </a:rPr>
              <a:t>ASSA ABLOY Locks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19337" y="1767141"/>
            <a:ext cx="1332089" cy="33855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>
                <a:solidFill>
                  <a:srgbClr val="00A0D0"/>
                </a:solidFill>
                <a:latin typeface="Verdana"/>
                <a:cs typeface="Veranda"/>
              </a:rPr>
              <a:t>HID Mobile </a:t>
            </a:r>
            <a:r>
              <a:rPr lang="en-US" sz="800" b="1" dirty="0" err="1">
                <a:solidFill>
                  <a:srgbClr val="00A0D0"/>
                </a:solidFill>
                <a:latin typeface="Verdana"/>
                <a:cs typeface="Veranda"/>
              </a:rPr>
              <a:t>Access</a:t>
            </a:r>
            <a:r>
              <a:rPr lang="en-US" sz="800" b="1" baseline="30000" dirty="0" err="1">
                <a:solidFill>
                  <a:srgbClr val="00A0D0"/>
                </a:solidFill>
                <a:latin typeface="Verdana"/>
                <a:cs typeface="Veranda"/>
              </a:rPr>
              <a:t>TM</a:t>
            </a:r>
            <a:r>
              <a:rPr lang="en-US" sz="800" b="1" dirty="0">
                <a:solidFill>
                  <a:srgbClr val="00A0D0"/>
                </a:solidFill>
                <a:latin typeface="Verdana"/>
                <a:cs typeface="Veranda"/>
              </a:rPr>
              <a:t> Portal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28844" y="2121724"/>
            <a:ext cx="970846" cy="46166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>
                <a:solidFill>
                  <a:srgbClr val="00A0D0"/>
                </a:solidFill>
                <a:latin typeface="Verdana"/>
                <a:cs typeface="Veranda"/>
              </a:rPr>
              <a:t>HID Biometrics Solutions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84319" y="3283378"/>
            <a:ext cx="1209660" cy="33855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err="1">
                <a:solidFill>
                  <a:srgbClr val="00A0D0"/>
                </a:solidFill>
                <a:latin typeface="Verdana"/>
                <a:cs typeface="Veranda"/>
              </a:rPr>
              <a:t>ActivID</a:t>
            </a:r>
            <a:r>
              <a:rPr lang="en-US" sz="800" b="1" dirty="0">
                <a:solidFill>
                  <a:srgbClr val="00A0D0"/>
                </a:solidFill>
                <a:latin typeface="Verdana"/>
                <a:cs typeface="Veranda"/>
              </a:rPr>
              <a:t>® Tap Authentication</a:t>
            </a:r>
            <a:endParaRPr lang="en-US" sz="800" b="1" strike="sngStrike" dirty="0">
              <a:solidFill>
                <a:srgbClr val="00A0D0"/>
              </a:solidFill>
              <a:latin typeface="Verdana"/>
              <a:cs typeface="Verand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16047" y="4149641"/>
            <a:ext cx="1085060" cy="33855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>
                <a:solidFill>
                  <a:srgbClr val="00A0D0"/>
                </a:solidFill>
                <a:latin typeface="Verdana"/>
                <a:cs typeface="Veranda"/>
              </a:rPr>
              <a:t>Embedded Technologies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76621" y="3226721"/>
            <a:ext cx="1085060" cy="33855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>
                <a:solidFill>
                  <a:srgbClr val="00A0D0"/>
                </a:solidFill>
                <a:latin typeface="Verdana"/>
                <a:cs typeface="Veranda"/>
              </a:rPr>
              <a:t>OMNIKEY® </a:t>
            </a:r>
            <a:br>
              <a:rPr lang="en-US" sz="800" b="1" dirty="0">
                <a:solidFill>
                  <a:srgbClr val="00A0D0"/>
                </a:solidFill>
                <a:latin typeface="Verdana"/>
                <a:cs typeface="Veranda"/>
              </a:rPr>
            </a:br>
            <a:r>
              <a:rPr lang="en-US" sz="800" b="1" dirty="0">
                <a:solidFill>
                  <a:srgbClr val="00A0D0"/>
                </a:solidFill>
                <a:latin typeface="Verdana"/>
                <a:cs typeface="Veranda"/>
              </a:rPr>
              <a:t>Readers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188244" y="1216768"/>
            <a:ext cx="2735318" cy="2513465"/>
          </a:xfrm>
          <a:prstGeom prst="roundRect">
            <a:avLst/>
          </a:prstGeom>
          <a:solidFill>
            <a:srgbClr val="00A0D0"/>
          </a:solidFill>
          <a:ln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A0D0"/>
              </a:solidFill>
              <a:latin typeface="Verdana"/>
            </a:endParaRPr>
          </a:p>
        </p:txBody>
      </p:sp>
      <p:pic>
        <p:nvPicPr>
          <p:cNvPr id="5" name="Picture 4" descr="powered-by-seos.png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03"/>
          <a:stretch/>
        </p:blipFill>
        <p:spPr>
          <a:xfrm>
            <a:off x="3312577" y="2363262"/>
            <a:ext cx="2510340" cy="813816"/>
          </a:xfrm>
          <a:prstGeom prst="rect">
            <a:avLst/>
          </a:prstGeom>
        </p:spPr>
      </p:pic>
      <p:pic>
        <p:nvPicPr>
          <p:cNvPr id="18" name="Picture 17" descr="powered-by-seos.png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3" r="50997"/>
          <a:stretch/>
        </p:blipFill>
        <p:spPr>
          <a:xfrm>
            <a:off x="3392508" y="1742972"/>
            <a:ext cx="2399269" cy="81381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9421" y="1356189"/>
            <a:ext cx="1341024" cy="580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316383" y="1517642"/>
            <a:ext cx="954965" cy="580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 rot="19159350">
            <a:off x="1061428" y="1334848"/>
            <a:ext cx="838431" cy="580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90" y="1416123"/>
            <a:ext cx="682753" cy="68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50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000" y="3307287"/>
            <a:ext cx="8856000" cy="539942"/>
          </a:xfrm>
          <a:solidFill>
            <a:srgbClr val="00A0D0">
              <a:alpha val="80000"/>
            </a:srgbClr>
          </a:solidFill>
        </p:spPr>
        <p:txBody>
          <a:bodyPr/>
          <a:lstStyle/>
          <a:p>
            <a:r>
              <a:rPr lang="en-US" dirty="0"/>
              <a:t>HID Mobile Access</a:t>
            </a:r>
            <a:r>
              <a:rPr lang="en-US" dirty="0">
                <a:latin typeface="Verdana"/>
                <a:ea typeface="Verdana"/>
                <a:cs typeface="Verdana"/>
              </a:rPr>
              <a:t>®</a:t>
            </a:r>
            <a:r>
              <a:rPr lang="en-US" dirty="0"/>
              <a:t>, </a:t>
            </a:r>
            <a:r>
              <a:rPr lang="en-US" sz="2000" dirty="0"/>
              <a:t>powered by Seos</a:t>
            </a:r>
            <a:r>
              <a:rPr lang="en-US" sz="2000" dirty="0">
                <a:latin typeface="Verdana"/>
                <a:ea typeface="Verdana"/>
                <a:cs typeface="Verdana"/>
              </a:rPr>
              <a:t>®</a:t>
            </a: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" y="3848400"/>
            <a:ext cx="8856000" cy="416831"/>
          </a:xfrm>
          <a:solidFill>
            <a:srgbClr val="00A0D0">
              <a:alpha val="8000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1100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8000" y="2371079"/>
            <a:ext cx="6588919" cy="1709493"/>
          </a:xfrm>
        </p:spPr>
        <p:txBody>
          <a:bodyPr/>
          <a:lstStyle/>
          <a:p>
            <a:r>
              <a:rPr lang="en-US" sz="2000" dirty="0"/>
              <a:t>The world of access control just evolved.</a:t>
            </a:r>
            <a:br>
              <a:rPr lang="en-US" dirty="0"/>
            </a:br>
            <a:r>
              <a:rPr lang="en-US" dirty="0"/>
              <a:t>Use your smart device as a secure identity to access the building and much more….</a:t>
            </a:r>
          </a:p>
        </p:txBody>
      </p:sp>
    </p:spTree>
    <p:extLst>
      <p:ext uri="{BB962C8B-B14F-4D97-AF65-F5344CB8AC3E}">
        <p14:creationId xmlns:p14="http://schemas.microsoft.com/office/powerpoint/2010/main" val="147311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07154"/>
            <a:ext cx="7920000" cy="675000"/>
          </a:xfrm>
        </p:spPr>
        <p:txBody>
          <a:bodyPr>
            <a:normAutofit/>
          </a:bodyPr>
          <a:lstStyle/>
          <a:p>
            <a:r>
              <a:rPr lang="en-US" dirty="0"/>
              <a:t>Mobility Trends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A3C3-2789-4AAC-B9FC-ED958E583EC5}" type="slidenum">
              <a:rPr lang="en-US" smtClean="0">
                <a:solidFill>
                  <a:srgbClr val="A7B8B4"/>
                </a:solidFill>
                <a:latin typeface="Verdana"/>
              </a:rPr>
              <a:pPr/>
              <a:t>7</a:t>
            </a:fld>
            <a:endParaRPr lang="en-US">
              <a:solidFill>
                <a:srgbClr val="A7B8B4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36231" y="1203385"/>
            <a:ext cx="3000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 2019, IDC predict Apple to ship 45.2 million Apple Watches, with Android Wear reaching 34.3 million, Translating to a market share of 51.1% and 38.8% respectively.</a:t>
            </a:r>
          </a:p>
        </p:txBody>
      </p:sp>
      <p:pic>
        <p:nvPicPr>
          <p:cNvPr id="7" name="Picture 4" descr="Apple Watch Ed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59" y="1105694"/>
            <a:ext cx="2387885" cy="13431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4136231" y="2219048"/>
            <a:ext cx="298219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IDC Worldwide Wearables Forecast, 2016–2020: January 2016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87783" y="3467198"/>
            <a:ext cx="3503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200" dirty="0"/>
              <a:t>5.9 billion Smartphones in use by 2020, compared 2.6 billion in 2014.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87784" y="3928863"/>
            <a:ext cx="298219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 GSMA Global Mobile Economy Report 2015</a:t>
            </a:r>
          </a:p>
        </p:txBody>
      </p:sp>
      <p:pic>
        <p:nvPicPr>
          <p:cNvPr id="11" name="Picture 4" descr="SMARTPHO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69" r="11358"/>
          <a:stretch/>
        </p:blipFill>
        <p:spPr bwMode="auto">
          <a:xfrm>
            <a:off x="4891050" y="2867349"/>
            <a:ext cx="2918241" cy="1258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49742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Starwood Hotels &amp; Resorts - SPG App for Apple Watch (Photo: Business Wire)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" t="5443" r="4891" b="6024"/>
          <a:stretch/>
        </p:blipFill>
        <p:spPr bwMode="auto">
          <a:xfrm>
            <a:off x="7103334" y="544654"/>
            <a:ext cx="1820982" cy="179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07154"/>
            <a:ext cx="7920000" cy="675000"/>
          </a:xfrm>
        </p:spPr>
        <p:txBody>
          <a:bodyPr>
            <a:normAutofit/>
          </a:bodyPr>
          <a:lstStyle/>
          <a:p>
            <a:r>
              <a:rPr lang="en-US" dirty="0"/>
              <a:t>Mobile Access, </a:t>
            </a:r>
            <a:r>
              <a:rPr lang="en-US" sz="2000" dirty="0"/>
              <a:t>Powered by Seos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12002" y="1201500"/>
            <a:ext cx="4663257" cy="31320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0" algn="l"/>
              </a:tabLst>
            </a:pPr>
            <a:r>
              <a:rPr lang="en-US" dirty="0">
                <a:ea typeface="MS PGothic" charset="0"/>
                <a:cs typeface="Verdana"/>
              </a:rPr>
              <a:t>Breakthrough </a:t>
            </a:r>
            <a:r>
              <a:rPr lang="en-US" dirty="0" err="1"/>
              <a:t>Seos</a:t>
            </a:r>
            <a:r>
              <a:rPr lang="en-US" dirty="0"/>
              <a:t> credential technology offers more:</a:t>
            </a:r>
          </a:p>
          <a:p>
            <a:pPr lvl="1">
              <a:lnSpc>
                <a:spcPct val="120000"/>
              </a:lnSpc>
              <a:buSzPct val="120000"/>
              <a:buFont typeface="Wingdings" charset="2"/>
              <a:buChar char="§"/>
            </a:pPr>
            <a:r>
              <a:rPr lang="en-US" b="1" dirty="0">
                <a:ea typeface="MS PGothic" charset="0"/>
                <a:cs typeface="Verdana"/>
              </a:rPr>
              <a:t>More choice: </a:t>
            </a:r>
            <a:r>
              <a:rPr lang="en-US" dirty="0"/>
              <a:t>Freedom to choose the right mix of devices, platforms, communications protocols, operating systems and use cases to fit your needs </a:t>
            </a:r>
          </a:p>
          <a:p>
            <a:pPr lvl="1">
              <a:lnSpc>
                <a:spcPct val="120000"/>
              </a:lnSpc>
              <a:buSzPct val="120000"/>
              <a:buFont typeface="Wingdings" charset="2"/>
              <a:buChar char="§"/>
            </a:pPr>
            <a:r>
              <a:rPr lang="en-US" b="1" dirty="0">
                <a:ea typeface="MS PGothic" charset="0"/>
                <a:cs typeface="Verdana"/>
              </a:rPr>
              <a:t>More applications: </a:t>
            </a:r>
            <a:r>
              <a:rPr lang="en-US" dirty="0"/>
              <a:t>empowers more applications onsite and on-the-go than ever</a:t>
            </a:r>
            <a:endParaRPr lang="en-US" dirty="0">
              <a:ea typeface="MS PGothic" charset="0"/>
              <a:cs typeface="Verdana"/>
            </a:endParaRPr>
          </a:p>
          <a:p>
            <a:pPr lvl="1">
              <a:lnSpc>
                <a:spcPct val="120000"/>
              </a:lnSpc>
              <a:buSzPct val="120000"/>
              <a:buFont typeface="Wingdings" charset="2"/>
              <a:buChar char="§"/>
            </a:pPr>
            <a:r>
              <a:rPr lang="en-US" b="1" dirty="0">
                <a:ea typeface="MS PGothic" charset="0"/>
                <a:cs typeface="Verdana"/>
              </a:rPr>
              <a:t>More confidence: </a:t>
            </a:r>
            <a:r>
              <a:rPr lang="en-US" dirty="0"/>
              <a:t> Instills confidence with </a:t>
            </a:r>
            <a:br>
              <a:rPr lang="en-US" dirty="0"/>
            </a:br>
            <a:r>
              <a:rPr lang="en-US" dirty="0"/>
              <a:t>best-in-class security and privacy protection </a:t>
            </a:r>
            <a:endParaRPr lang="en-US" dirty="0">
              <a:ea typeface="MS PGothic" charset="0"/>
              <a:cs typeface="Verdana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A3C3-2789-4AAC-B9FC-ED958E583EC5}" type="slidenum">
              <a:rPr lang="en-US" smtClean="0">
                <a:solidFill>
                  <a:srgbClr val="A7B8B4"/>
                </a:solidFill>
                <a:latin typeface="Verdana"/>
              </a:rPr>
              <a:pPr/>
              <a:t>8</a:t>
            </a:fld>
            <a:endParaRPr lang="en-US">
              <a:solidFill>
                <a:srgbClr val="A7B8B4"/>
              </a:solidFill>
              <a:latin typeface="Verdana"/>
            </a:endParaRPr>
          </a:p>
        </p:txBody>
      </p:sp>
      <p:pic>
        <p:nvPicPr>
          <p:cNvPr id="7" name="Picture 6" descr="NFC-logo-forum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1384" y="4236876"/>
            <a:ext cx="623403" cy="311702"/>
          </a:xfrm>
          <a:prstGeom prst="rect">
            <a:avLst/>
          </a:prstGeom>
        </p:spPr>
      </p:pic>
      <p:pic>
        <p:nvPicPr>
          <p:cNvPr id="10" name="Picture 9" descr="Bluetooth_Smart_Logo.sv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7162" y="4016976"/>
            <a:ext cx="653642" cy="245116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3925">
            <a:off x="7045581" y="1852436"/>
            <a:ext cx="1252866" cy="2631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1"/>
          <a:stretch/>
        </p:blipFill>
        <p:spPr bwMode="auto">
          <a:xfrm rot="388612">
            <a:off x="5910580" y="1028739"/>
            <a:ext cx="1291987" cy="261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298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07154"/>
            <a:ext cx="7920000" cy="675000"/>
          </a:xfrm>
        </p:spPr>
        <p:txBody>
          <a:bodyPr>
            <a:normAutofit/>
          </a:bodyPr>
          <a:lstStyle/>
          <a:p>
            <a:r>
              <a:rPr lang="en-US" dirty="0"/>
              <a:t>HID Mobile Access 2015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A3C3-2789-4AAC-B9FC-ED958E583EC5}" type="slidenum">
              <a:rPr lang="en-US" smtClean="0">
                <a:solidFill>
                  <a:srgbClr val="A7B8B4"/>
                </a:solidFill>
                <a:latin typeface="Verdana"/>
              </a:rPr>
              <a:pPr/>
              <a:t>9</a:t>
            </a:fld>
            <a:endParaRPr lang="en-US">
              <a:solidFill>
                <a:srgbClr val="A7B8B4"/>
              </a:solidFill>
              <a:latin typeface="Verdan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8300" y="1059082"/>
            <a:ext cx="416109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Confidence points 2015</a:t>
            </a:r>
          </a:p>
          <a:p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170 enterprise customers on boarded for Mobile Access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25 000 Mobile Access readers installed with Bluetooth Smart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29399" y="1059082"/>
            <a:ext cx="416109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Product Awards</a:t>
            </a:r>
          </a:p>
          <a:p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HID Mobile Access won </a:t>
            </a:r>
            <a:r>
              <a:rPr lang="en-US" sz="1200" dirty="0" err="1"/>
              <a:t>Trophées</a:t>
            </a:r>
            <a:r>
              <a:rPr lang="en-US" sz="1200" dirty="0"/>
              <a:t> de la </a:t>
            </a:r>
            <a:r>
              <a:rPr lang="en-US" sz="1200" dirty="0" err="1"/>
              <a:t>Sécurité</a:t>
            </a:r>
            <a:r>
              <a:rPr lang="en-US" sz="1200" dirty="0"/>
              <a:t> 2015 award in the Category: ‘Security and Mobility via Smartphones.’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HID Mobile Access won SIA New Product Showcase Award at ISC West 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HID Mobile Access Solution won 2014 ASIS Accolades Security’s Best Award,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HID Mobile Access Solution won 2014 Campus Safety Best Award</a:t>
            </a:r>
          </a:p>
        </p:txBody>
      </p:sp>
    </p:spTree>
    <p:extLst>
      <p:ext uri="{BB962C8B-B14F-4D97-AF65-F5344CB8AC3E}">
        <p14:creationId xmlns:p14="http://schemas.microsoft.com/office/powerpoint/2010/main" val="3675650262"/>
      </p:ext>
    </p:extLst>
  </p:cSld>
  <p:clrMapOvr>
    <a:masterClrMapping/>
  </p:clrMapOvr>
</p:sld>
</file>

<file path=ppt/theme/theme1.xml><?xml version="1.0" encoding="utf-8"?>
<a:theme xmlns:a="http://schemas.openxmlformats.org/drawingml/2006/main" name="assa-hid-logo-ppt-template-2015-wide">
  <a:themeElements>
    <a:clrScheme name="ASSA ABLOY Colors">
      <a:dk1>
        <a:srgbClr val="000000"/>
      </a:dk1>
      <a:lt1>
        <a:srgbClr val="FFFFFF"/>
      </a:lt1>
      <a:dk2>
        <a:srgbClr val="45637A"/>
      </a:dk2>
      <a:lt2>
        <a:srgbClr val="A7B8B4"/>
      </a:lt2>
      <a:accent1>
        <a:srgbClr val="00A0D0"/>
      </a:accent1>
      <a:accent2>
        <a:srgbClr val="C3C4BE"/>
      </a:accent2>
      <a:accent3>
        <a:srgbClr val="E0684B"/>
      </a:accent3>
      <a:accent4>
        <a:srgbClr val="70927A"/>
      </a:accent4>
      <a:accent5>
        <a:srgbClr val="45637A"/>
      </a:accent5>
      <a:accent6>
        <a:srgbClr val="A7B8B4"/>
      </a:accent6>
      <a:hlink>
        <a:srgbClr val="0000FF"/>
      </a:hlink>
      <a:folHlink>
        <a:srgbClr val="800080"/>
      </a:folHlink>
    </a:clrScheme>
    <a:fontScheme name="ASSA ABLOY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ASSA ABLOY Blue">
      <a:srgbClr val="00A0D0"/>
    </a:custClr>
    <a:custClr name="ASSA ABLOY Silver">
      <a:srgbClr val="C3C4BE"/>
    </a:custClr>
    <a:custClr name="ASSA ABLOY Orange">
      <a:srgbClr val="E0684B"/>
    </a:custClr>
    <a:custClr name="ASSA ABLOY Dark Green">
      <a:srgbClr val="70927A"/>
    </a:custClr>
    <a:custClr name="ASSA ABLOY Dark Blue">
      <a:srgbClr val="45637A"/>
    </a:custClr>
    <a:custClr name="ASSA ABLOY Green">
      <a:srgbClr val="A7B8B4"/>
    </a:custClr>
    <a:custClr name="ASSA ABLOY Brown">
      <a:srgbClr val="80686F"/>
    </a:custClr>
    <a:custClr name="ASSA ABLOY Red">
      <a:srgbClr val="983222"/>
    </a:custClr>
    <a:custClr name="ASSA ABLOY Beige">
      <a:srgbClr val="AA9C8F"/>
    </a:custClr>
    <a:custClr name="ASSA ABLOY Yellow">
      <a:srgbClr val="F2DF74"/>
    </a:custClr>
    <a:custClr name="ASSA ABLOY Sustainability Green ">
      <a:srgbClr val="76881E"/>
    </a:custClr>
  </a:custClrLst>
</a:theme>
</file>

<file path=ppt/theme/theme2.xml><?xml version="1.0" encoding="utf-8"?>
<a:theme xmlns:a="http://schemas.openxmlformats.org/drawingml/2006/main" name="2015-W-HID Global">
  <a:themeElements>
    <a:clrScheme name="ASSA Col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SA ABLOY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84586"/>
        </a:solidFill>
        <a:ln>
          <a:solidFill>
            <a:srgbClr val="084586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84586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ASSA ABLOY Blue">
      <a:srgbClr val="00A0D0"/>
    </a:custClr>
    <a:custClr name="ASSA ABLOY Silver">
      <a:srgbClr val="C3C4BE"/>
    </a:custClr>
    <a:custClr name="ASSA ABLOY Orange">
      <a:srgbClr val="E0684B"/>
    </a:custClr>
    <a:custClr name="ASSA ABLOY Dark Green">
      <a:srgbClr val="70927A"/>
    </a:custClr>
    <a:custClr name="ASSA ABLOY Dark Blue">
      <a:srgbClr val="45637A"/>
    </a:custClr>
    <a:custClr name="ASSA ABLOY Green">
      <a:srgbClr val="A7B8B4"/>
    </a:custClr>
    <a:custClr name="ASSA ABLOY Brown">
      <a:srgbClr val="80686F"/>
    </a:custClr>
    <a:custClr name="ASSA ABLOY Red">
      <a:srgbClr val="983222"/>
    </a:custClr>
    <a:custClr name="ASSA ABLOY Beige">
      <a:srgbClr val="AA9C8F"/>
    </a:custClr>
    <a:custClr name="ASSA ABLOY Yellow">
      <a:srgbClr val="F2DF74"/>
    </a:custClr>
    <a:custClr name="ASSA ABLOY Sustainability Green ">
      <a:srgbClr val="76881E"/>
    </a:custClr>
  </a:custClrLst>
</a:theme>
</file>

<file path=ppt/theme/theme3.xml><?xml version="1.0" encoding="utf-8"?>
<a:theme xmlns:a="http://schemas.openxmlformats.org/drawingml/2006/main" name="Office Theme">
  <a:themeElements>
    <a:clrScheme name="ASSA ABLOY Colors">
      <a:dk1>
        <a:srgbClr val="000000"/>
      </a:dk1>
      <a:lt1>
        <a:srgbClr val="FFFFFF"/>
      </a:lt1>
      <a:dk2>
        <a:srgbClr val="45637A"/>
      </a:dk2>
      <a:lt2>
        <a:srgbClr val="A7B8B4"/>
      </a:lt2>
      <a:accent1>
        <a:srgbClr val="00A0D0"/>
      </a:accent1>
      <a:accent2>
        <a:srgbClr val="C3C4BE"/>
      </a:accent2>
      <a:accent3>
        <a:srgbClr val="E0684B"/>
      </a:accent3>
      <a:accent4>
        <a:srgbClr val="70927A"/>
      </a:accent4>
      <a:accent5>
        <a:srgbClr val="45637A"/>
      </a:accent5>
      <a:accent6>
        <a:srgbClr val="A7B8B4"/>
      </a:accent6>
      <a:hlink>
        <a:srgbClr val="0000FF"/>
      </a:hlink>
      <a:folHlink>
        <a:srgbClr val="800080"/>
      </a:folHlink>
    </a:clrScheme>
    <a:fontScheme name="ASSA ABLOY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ASSA ABLOY Colors">
      <a:dk1>
        <a:srgbClr val="000000"/>
      </a:dk1>
      <a:lt1>
        <a:srgbClr val="FFFFFF"/>
      </a:lt1>
      <a:dk2>
        <a:srgbClr val="45637A"/>
      </a:dk2>
      <a:lt2>
        <a:srgbClr val="A7B8B4"/>
      </a:lt2>
      <a:accent1>
        <a:srgbClr val="00A0D0"/>
      </a:accent1>
      <a:accent2>
        <a:srgbClr val="C3C4BE"/>
      </a:accent2>
      <a:accent3>
        <a:srgbClr val="E0684B"/>
      </a:accent3>
      <a:accent4>
        <a:srgbClr val="70927A"/>
      </a:accent4>
      <a:accent5>
        <a:srgbClr val="45637A"/>
      </a:accent5>
      <a:accent6>
        <a:srgbClr val="A7B8B4"/>
      </a:accent6>
      <a:hlink>
        <a:srgbClr val="0000FF"/>
      </a:hlink>
      <a:folHlink>
        <a:srgbClr val="800080"/>
      </a:folHlink>
    </a:clrScheme>
    <a:fontScheme name="ASSA ABLOY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9584</TotalTime>
  <Words>1642</Words>
  <Application>Microsoft Macintosh PowerPoint</Application>
  <PresentationFormat>On-screen Show (16:9)</PresentationFormat>
  <Paragraphs>214</Paragraphs>
  <Slides>32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Geneva</vt:lpstr>
      <vt:lpstr>Verdana</vt:lpstr>
      <vt:lpstr>Verdana (Body)</vt:lpstr>
      <vt:lpstr>Wingdings</vt:lpstr>
      <vt:lpstr>assa-hid-logo-ppt-template-2015-wide</vt:lpstr>
      <vt:lpstr>2015-W-HID Global</vt:lpstr>
      <vt:lpstr>HID Mobile Access® v2</vt:lpstr>
      <vt:lpstr>Table of Contents </vt:lpstr>
      <vt:lpstr>HID Global: Core Competencies</vt:lpstr>
      <vt:lpstr>Digitalization</vt:lpstr>
      <vt:lpstr>HID Mobile Access®, powered by Seos®</vt:lpstr>
      <vt:lpstr>The world of access control just evolved. Use your smart device as a secure identity to access the building and much more….</vt:lpstr>
      <vt:lpstr>Mobility Trends</vt:lpstr>
      <vt:lpstr>Mobile Access, Powered by Seos</vt:lpstr>
      <vt:lpstr>HID Mobile Access 2015 </vt:lpstr>
      <vt:lpstr>PowerPoint Presentation</vt:lpstr>
      <vt:lpstr>PowerPoint Presentation</vt:lpstr>
      <vt:lpstr>PowerPoint Presentation</vt:lpstr>
      <vt:lpstr>Enterprise Readiness: HID Mobile Access </vt:lpstr>
      <vt:lpstr>HID Mobile Access – Go Mobile</vt:lpstr>
      <vt:lpstr>Components of HID Mobile Access</vt:lpstr>
      <vt:lpstr>PowerPoint Presentation</vt:lpstr>
      <vt:lpstr>HID Mobile Access® Four easy steps – Ready To Use</vt:lpstr>
      <vt:lpstr>PowerPoint Presentation</vt:lpstr>
      <vt:lpstr>HID Mobile Access® Four easy steps – Custom Integration</vt:lpstr>
      <vt:lpstr>Smart Devices and Opening Modes</vt:lpstr>
      <vt:lpstr>HID Mobile Access Now with SmartWatch</vt:lpstr>
      <vt:lpstr>SmartPhone: Tap or “Twist and Go”? Configure reader via Android Config App: </vt:lpstr>
      <vt:lpstr>Devices Supported (examples)</vt:lpstr>
      <vt:lpstr>Privacy &amp; Data Protection</vt:lpstr>
      <vt:lpstr>PowerPoint Presentation</vt:lpstr>
      <vt:lpstr>The EU Privacy Principle of HID Mobile Access</vt:lpstr>
      <vt:lpstr>Privacy and Data Protection</vt:lpstr>
      <vt:lpstr>Best Practice – Data Protection</vt:lpstr>
      <vt:lpstr>PowerPoint Presentation</vt:lpstr>
      <vt:lpstr>Mobile Access on hidglobal.com </vt:lpstr>
      <vt:lpstr>The Place to Go – Academy Training</vt:lpstr>
      <vt:lpstr>hidglobal.com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Rehngruppen AB</dc:creator>
  <cp:lastModifiedBy>Microsoft Office User</cp:lastModifiedBy>
  <cp:revision>110</cp:revision>
  <cp:lastPrinted>2015-08-12T16:41:10Z</cp:lastPrinted>
  <dcterms:created xsi:type="dcterms:W3CDTF">2014-10-16T15:12:52Z</dcterms:created>
  <dcterms:modified xsi:type="dcterms:W3CDTF">2020-08-11T07:54:17Z</dcterms:modified>
</cp:coreProperties>
</file>